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753600" cy="7315200"/>
  <p:notesSz cx="6858000" cy="9144000"/>
  <p:embeddedFontLst>
    <p:embeddedFont>
      <p:font typeface="Archivo Black" panose="020B0604020202020204" charset="0"/>
      <p:regular r:id="rId68"/>
    </p:embeddedFont>
    <p:embeddedFont>
      <p:font typeface="Montserrat" panose="00000500000000000000" pitchFamily="2" charset="0"/>
      <p:regular r:id="rId69"/>
    </p:embeddedFont>
    <p:embeddedFont>
      <p:font typeface="Montserrat 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9" d="100"/>
          <a:sy n="79" d="100"/>
        </p:scale>
        <p:origin x="1421"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6.jpeg"/><Relationship Id="rId4" Type="http://schemas.openxmlformats.org/officeDocument/2006/relationships/image" Target="../media/image5.jpe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6.jpeg"/></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2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3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1.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4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image" Target="../media/image5.jpeg"/><Relationship Id="rId9" Type="http://schemas.openxmlformats.org/officeDocument/2006/relationships/image" Target="../media/image2.svg"/></Relationships>
</file>

<file path=ppt/slides/_rels/slide5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6.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59.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11.png"/><Relationship Id="rId9" Type="http://schemas.openxmlformats.org/officeDocument/2006/relationships/image" Target="../media/image2.svg"/></Relationships>
</file>

<file path=ppt/slides/_rels/slide60.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4.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5.jpeg"/></Relationships>
</file>

<file path=ppt/slides/_rels/slide6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sv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22080" y="2669615"/>
            <a:ext cx="1975970" cy="19759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4" name="TextBox 4"/>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5" name="Freeform 5"/>
          <p:cNvSpPr/>
          <p:nvPr/>
        </p:nvSpPr>
        <p:spPr>
          <a:xfrm>
            <a:off x="0" y="5585620"/>
            <a:ext cx="9753600" cy="3144561"/>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6" name="Group 6"/>
          <p:cNvGrpSpPr/>
          <p:nvPr/>
        </p:nvGrpSpPr>
        <p:grpSpPr>
          <a:xfrm>
            <a:off x="-1377552" y="-1179509"/>
            <a:ext cx="2755104" cy="27551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7441"/>
            </a:solidFill>
          </p:spPr>
          <p:txBody>
            <a:bodyPr/>
            <a:lstStyle/>
            <a:p>
              <a:endParaRPr lang="en-AE"/>
            </a:p>
          </p:txBody>
        </p:sp>
        <p:sp>
          <p:nvSpPr>
            <p:cNvPr id="8" name="TextBox 8"/>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9" name="Freeform 9"/>
          <p:cNvSpPr/>
          <p:nvPr/>
        </p:nvSpPr>
        <p:spPr>
          <a:xfrm>
            <a:off x="731520" y="5224634"/>
            <a:ext cx="1025814" cy="1025814"/>
          </a:xfrm>
          <a:custGeom>
            <a:avLst/>
            <a:gdLst/>
            <a:ahLst/>
            <a:cxnLst/>
            <a:rect l="l" t="t" r="r" b="b"/>
            <a:pathLst>
              <a:path w="1025814" h="1025814">
                <a:moveTo>
                  <a:pt x="0" y="0"/>
                </a:moveTo>
                <a:lnTo>
                  <a:pt x="1025814" y="0"/>
                </a:lnTo>
                <a:lnTo>
                  <a:pt x="1025814" y="1025814"/>
                </a:lnTo>
                <a:lnTo>
                  <a:pt x="0" y="1025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0" name="Freeform 10"/>
          <p:cNvSpPr/>
          <p:nvPr/>
        </p:nvSpPr>
        <p:spPr>
          <a:xfrm>
            <a:off x="7512401" y="-521129"/>
            <a:ext cx="1074077" cy="1074077"/>
          </a:xfrm>
          <a:custGeom>
            <a:avLst/>
            <a:gdLst/>
            <a:ahLst/>
            <a:cxnLst/>
            <a:rect l="l" t="t" r="r" b="b"/>
            <a:pathLst>
              <a:path w="1074077" h="1074077">
                <a:moveTo>
                  <a:pt x="0" y="0"/>
                </a:moveTo>
                <a:lnTo>
                  <a:pt x="1074076" y="0"/>
                </a:lnTo>
                <a:lnTo>
                  <a:pt x="1074076" y="1074076"/>
                </a:lnTo>
                <a:lnTo>
                  <a:pt x="0" y="1074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1" name="Freeform 11"/>
          <p:cNvSpPr/>
          <p:nvPr/>
        </p:nvSpPr>
        <p:spPr>
          <a:xfrm>
            <a:off x="0" y="6141328"/>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6"/>
            <a:stretch>
              <a:fillRect/>
            </a:stretch>
          </a:blipFill>
        </p:spPr>
        <p:txBody>
          <a:bodyPr/>
          <a:lstStyle/>
          <a:p>
            <a:endParaRPr lang="en-AE"/>
          </a:p>
        </p:txBody>
      </p:sp>
      <p:sp>
        <p:nvSpPr>
          <p:cNvPr id="12" name="Freeform 12"/>
          <p:cNvSpPr/>
          <p:nvPr/>
        </p:nvSpPr>
        <p:spPr>
          <a:xfrm>
            <a:off x="7758145" y="143326"/>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7"/>
            <a:stretch>
              <a:fillRect/>
            </a:stretch>
          </a:blipFill>
        </p:spPr>
        <p:txBody>
          <a:bodyPr/>
          <a:lstStyle/>
          <a:p>
            <a:endParaRPr lang="en-AE"/>
          </a:p>
        </p:txBody>
      </p:sp>
      <p:sp>
        <p:nvSpPr>
          <p:cNvPr id="13" name="Freeform 13"/>
          <p:cNvSpPr/>
          <p:nvPr/>
        </p:nvSpPr>
        <p:spPr>
          <a:xfrm>
            <a:off x="107746" y="143326"/>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8"/>
            <a:stretch>
              <a:fillRect/>
            </a:stretch>
          </a:blipFill>
        </p:spPr>
        <p:txBody>
          <a:bodyPr/>
          <a:lstStyle/>
          <a:p>
            <a:endParaRPr lang="en-AE"/>
          </a:p>
        </p:txBody>
      </p:sp>
      <p:sp>
        <p:nvSpPr>
          <p:cNvPr id="14" name="TextBox 14"/>
          <p:cNvSpPr txBox="1"/>
          <p:nvPr/>
        </p:nvSpPr>
        <p:spPr>
          <a:xfrm>
            <a:off x="223003" y="1855011"/>
            <a:ext cx="8799077" cy="3850798"/>
          </a:xfrm>
          <a:prstGeom prst="rect">
            <a:avLst/>
          </a:prstGeom>
        </p:spPr>
        <p:txBody>
          <a:bodyPr lIns="0" tIns="0" rIns="0" bIns="0" rtlCol="0" anchor="t">
            <a:spAutoFit/>
          </a:bodyPr>
          <a:lstStyle/>
          <a:p>
            <a:pPr marL="0" lvl="0" indent="0" algn="ctr">
              <a:lnSpc>
                <a:spcPts val="7840"/>
              </a:lnSpc>
            </a:pPr>
            <a:r>
              <a:rPr lang="en-US" sz="5600" dirty="0">
                <a:solidFill>
                  <a:srgbClr val="000000"/>
                </a:solidFill>
                <a:latin typeface="Archivo Black"/>
                <a:ea typeface="Archivo Black"/>
                <a:cs typeface="Archivo Black"/>
                <a:sym typeface="Archivo Black"/>
              </a:rPr>
              <a:t>Project Title: </a:t>
            </a:r>
          </a:p>
          <a:p>
            <a:pPr marL="0" lvl="0" indent="0" algn="ctr">
              <a:lnSpc>
                <a:spcPts val="7840"/>
              </a:lnSpc>
            </a:pPr>
            <a:r>
              <a:rPr lang="en-US" sz="2800" dirty="0">
                <a:solidFill>
                  <a:srgbClr val="000000"/>
                </a:solidFill>
                <a:latin typeface="Archivo Black"/>
                <a:ea typeface="Archivo Black"/>
                <a:cs typeface="Archivo Black"/>
                <a:sym typeface="Archivo Black"/>
              </a:rPr>
              <a:t>Implementation to</a:t>
            </a:r>
          </a:p>
          <a:p>
            <a:pPr marL="0" lvl="0" indent="0" algn="ctr">
              <a:lnSpc>
                <a:spcPts val="7840"/>
              </a:lnSpc>
            </a:pPr>
            <a:r>
              <a:rPr lang="en-US" sz="2800" dirty="0">
                <a:solidFill>
                  <a:srgbClr val="000000"/>
                </a:solidFill>
                <a:latin typeface="Archivo Black"/>
                <a:ea typeface="Archivo Black"/>
                <a:cs typeface="Archivo Black"/>
                <a:sym typeface="Archivo Black"/>
              </a:rPr>
              <a:t> General Ledger Application For AHC C</a:t>
            </a:r>
          </a:p>
          <a:p>
            <a:pPr marL="0" lvl="0" indent="0" algn="ctr">
              <a:lnSpc>
                <a:spcPts val="7840"/>
              </a:lnSpc>
            </a:pPr>
            <a:r>
              <a:rPr lang="en-US" sz="2800" dirty="0">
                <a:solidFill>
                  <a:srgbClr val="000000"/>
                </a:solidFill>
                <a:latin typeface="Archivo Black"/>
                <a:ea typeface="Archivo Black"/>
                <a:cs typeface="Archivo Black"/>
                <a:sym typeface="Archivo Black"/>
              </a:rPr>
              <a:t>Using Oracle EBS R12</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10" name="Freeform 10"/>
          <p:cNvSpPr/>
          <p:nvPr/>
        </p:nvSpPr>
        <p:spPr>
          <a:xfrm>
            <a:off x="4664892" y="899828"/>
            <a:ext cx="4660186" cy="2017963"/>
          </a:xfrm>
          <a:custGeom>
            <a:avLst/>
            <a:gdLst/>
            <a:ahLst/>
            <a:cxnLst/>
            <a:rect l="l" t="t" r="r" b="b"/>
            <a:pathLst>
              <a:path w="4660186" h="2017963">
                <a:moveTo>
                  <a:pt x="0" y="0"/>
                </a:moveTo>
                <a:lnTo>
                  <a:pt x="4660186" y="0"/>
                </a:lnTo>
                <a:lnTo>
                  <a:pt x="4660186" y="2017964"/>
                </a:lnTo>
                <a:lnTo>
                  <a:pt x="0" y="2017964"/>
                </a:lnTo>
                <a:lnTo>
                  <a:pt x="0" y="0"/>
                </a:lnTo>
                <a:close/>
              </a:path>
            </a:pathLst>
          </a:custGeom>
          <a:blipFill>
            <a:blip r:embed="rId9"/>
            <a:stretch>
              <a:fillRect b="-29900"/>
            </a:stretch>
          </a:blipFill>
          <a:ln w="38100" cap="sq">
            <a:solidFill>
              <a:srgbClr val="097441"/>
            </a:solidFill>
            <a:prstDash val="solid"/>
            <a:miter/>
          </a:ln>
        </p:spPr>
        <p:txBody>
          <a:bodyPr/>
          <a:lstStyle/>
          <a:p>
            <a:endParaRPr lang="en-AE"/>
          </a:p>
        </p:txBody>
      </p:sp>
      <p:sp>
        <p:nvSpPr>
          <p:cNvPr id="11" name="Freeform 11"/>
          <p:cNvSpPr/>
          <p:nvPr/>
        </p:nvSpPr>
        <p:spPr>
          <a:xfrm>
            <a:off x="4698208" y="3657600"/>
            <a:ext cx="4626870" cy="1716890"/>
          </a:xfrm>
          <a:custGeom>
            <a:avLst/>
            <a:gdLst/>
            <a:ahLst/>
            <a:cxnLst/>
            <a:rect l="l" t="t" r="r" b="b"/>
            <a:pathLst>
              <a:path w="4626870" h="1716890">
                <a:moveTo>
                  <a:pt x="0" y="0"/>
                </a:moveTo>
                <a:lnTo>
                  <a:pt x="4626870" y="0"/>
                </a:lnTo>
                <a:lnTo>
                  <a:pt x="4626870" y="1716890"/>
                </a:lnTo>
                <a:lnTo>
                  <a:pt x="0" y="1716890"/>
                </a:lnTo>
                <a:lnTo>
                  <a:pt x="0" y="0"/>
                </a:lnTo>
                <a:close/>
              </a:path>
            </a:pathLst>
          </a:custGeom>
          <a:blipFill>
            <a:blip r:embed="rId10"/>
            <a:stretch>
              <a:fillRect l="-7486" t="-23588" r="-15560" b="-62937"/>
            </a:stretch>
          </a:blipFill>
        </p:spPr>
        <p:txBody>
          <a:bodyPr/>
          <a:lstStyle/>
          <a:p>
            <a:endParaRPr lang="en-AE"/>
          </a:p>
        </p:txBody>
      </p:sp>
      <p:sp>
        <p:nvSpPr>
          <p:cNvPr id="12" name="TextBox 12"/>
          <p:cNvSpPr txBox="1"/>
          <p:nvPr/>
        </p:nvSpPr>
        <p:spPr>
          <a:xfrm>
            <a:off x="577999" y="2460091"/>
            <a:ext cx="4086893" cy="2750185"/>
          </a:xfrm>
          <a:prstGeom prst="rect">
            <a:avLst/>
          </a:prstGeom>
        </p:spPr>
        <p:txBody>
          <a:bodyPr lIns="0" tIns="0" rIns="0" bIns="0" rtlCol="0" anchor="t">
            <a:spAutoFit/>
          </a:bodyPr>
          <a:lstStyle/>
          <a:p>
            <a:pPr algn="l">
              <a:lnSpc>
                <a:spcPts val="2239"/>
              </a:lnSpc>
            </a:pPr>
            <a:r>
              <a:rPr lang="en-US" sz="1599" b="1">
                <a:solidFill>
                  <a:srgbClr val="000000"/>
                </a:solidFill>
                <a:latin typeface="Montserrat Bold"/>
                <a:ea typeface="Montserrat Bold"/>
                <a:cs typeface="Montserrat Bold"/>
                <a:sym typeface="Montserrat Bold"/>
              </a:rPr>
              <a:t>Title</a:t>
            </a:r>
            <a:r>
              <a:rPr lang="en-US" sz="1599">
                <a:solidFill>
                  <a:srgbClr val="000000"/>
                </a:solidFill>
                <a:latin typeface="Montserrat"/>
                <a:ea typeface="Montserrat"/>
                <a:cs typeface="Montserrat"/>
                <a:sym typeface="Montserrat"/>
              </a:rPr>
              <a:t>: Assigning Flexfield Qualifiers</a:t>
            </a:r>
          </a:p>
          <a:p>
            <a:pPr algn="l">
              <a:lnSpc>
                <a:spcPts val="2239"/>
              </a:lnSpc>
            </a:pPr>
            <a:r>
              <a:rPr lang="en-US" sz="1599" b="1">
                <a:solidFill>
                  <a:srgbClr val="000000"/>
                </a:solidFill>
                <a:latin typeface="Montserrat Bold"/>
                <a:ea typeface="Montserrat Bold"/>
                <a:cs typeface="Montserrat Bold"/>
                <a:sym typeface="Montserrat Bold"/>
              </a:rPr>
              <a:t>Content:</a:t>
            </a:r>
          </a:p>
          <a:p>
            <a:pPr algn="l">
              <a:lnSpc>
                <a:spcPts val="2239"/>
              </a:lnSpc>
            </a:pPr>
            <a:r>
              <a:rPr lang="en-US" sz="1599">
                <a:solidFill>
                  <a:srgbClr val="000000"/>
                </a:solidFill>
                <a:latin typeface="Montserrat"/>
                <a:ea typeface="Montserrat"/>
                <a:cs typeface="Montserrat"/>
                <a:sym typeface="Montserrat"/>
              </a:rPr>
              <a:t>"Here, I assigned specific roles to each segment using Flexfield Qualifiers. For </a:t>
            </a:r>
            <a:r>
              <a:rPr lang="en-US" sz="1599" b="1">
                <a:solidFill>
                  <a:srgbClr val="000000"/>
                </a:solidFill>
                <a:latin typeface="Montserrat Bold"/>
                <a:ea typeface="Montserrat Bold"/>
                <a:cs typeface="Montserrat Bold"/>
                <a:sym typeface="Montserrat Bold"/>
              </a:rPr>
              <a:t>example:</a:t>
            </a:r>
          </a:p>
          <a:p>
            <a:pPr algn="l">
              <a:lnSpc>
                <a:spcPts val="2239"/>
              </a:lnSpc>
            </a:pPr>
            <a:r>
              <a:rPr lang="en-US" sz="1599" b="1">
                <a:solidFill>
                  <a:srgbClr val="000000"/>
                </a:solidFill>
                <a:latin typeface="Montserrat Bold"/>
                <a:ea typeface="Montserrat Bold"/>
                <a:cs typeface="Montserrat Bold"/>
                <a:sym typeface="Montserrat Bold"/>
              </a:rPr>
              <a:t>Company</a:t>
            </a:r>
            <a:r>
              <a:rPr lang="en-US" sz="1599">
                <a:solidFill>
                  <a:srgbClr val="000000"/>
                </a:solidFill>
                <a:latin typeface="Montserrat"/>
                <a:ea typeface="Montserrat"/>
                <a:cs typeface="Montserrat"/>
                <a:sym typeface="Montserrat"/>
              </a:rPr>
              <a:t>: Balancing Segment</a:t>
            </a:r>
          </a:p>
          <a:p>
            <a:pPr algn="l">
              <a:lnSpc>
                <a:spcPts val="2239"/>
              </a:lnSpc>
            </a:pPr>
            <a:r>
              <a:rPr lang="en-US" sz="1599" b="1">
                <a:solidFill>
                  <a:srgbClr val="000000"/>
                </a:solidFill>
                <a:latin typeface="Montserrat Bold"/>
                <a:ea typeface="Montserrat Bold"/>
                <a:cs typeface="Montserrat Bold"/>
                <a:sym typeface="Montserrat Bold"/>
              </a:rPr>
              <a:t>Account</a:t>
            </a:r>
            <a:r>
              <a:rPr lang="en-US" sz="1599">
                <a:solidFill>
                  <a:srgbClr val="000000"/>
                </a:solidFill>
                <a:latin typeface="Montserrat"/>
                <a:ea typeface="Montserrat"/>
                <a:cs typeface="Montserrat"/>
                <a:sym typeface="Montserrat"/>
              </a:rPr>
              <a:t>: Natural Account</a:t>
            </a:r>
          </a:p>
          <a:p>
            <a:pPr marL="0" lvl="0" indent="0" algn="l">
              <a:lnSpc>
                <a:spcPts val="2239"/>
              </a:lnSpc>
            </a:pPr>
            <a:r>
              <a:rPr lang="en-US" sz="1599">
                <a:solidFill>
                  <a:srgbClr val="000000"/>
                </a:solidFill>
                <a:latin typeface="Montserrat"/>
                <a:ea typeface="Montserrat"/>
                <a:cs typeface="Montserrat"/>
                <a:sym typeface="Montserrat"/>
              </a:rPr>
              <a:t>These qualifiers help Oracle identify how each segment functions in journal entries and financial reports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10" name="Freeform 10"/>
          <p:cNvSpPr/>
          <p:nvPr/>
        </p:nvSpPr>
        <p:spPr>
          <a:xfrm>
            <a:off x="2278484" y="513404"/>
            <a:ext cx="5353412" cy="3144196"/>
          </a:xfrm>
          <a:custGeom>
            <a:avLst/>
            <a:gdLst/>
            <a:ahLst/>
            <a:cxnLst/>
            <a:rect l="l" t="t" r="r" b="b"/>
            <a:pathLst>
              <a:path w="5353412" h="3144196">
                <a:moveTo>
                  <a:pt x="0" y="0"/>
                </a:moveTo>
                <a:lnTo>
                  <a:pt x="5353412" y="0"/>
                </a:lnTo>
                <a:lnTo>
                  <a:pt x="5353412" y="3144196"/>
                </a:lnTo>
                <a:lnTo>
                  <a:pt x="0" y="3144196"/>
                </a:lnTo>
                <a:lnTo>
                  <a:pt x="0" y="0"/>
                </a:lnTo>
                <a:close/>
              </a:path>
            </a:pathLst>
          </a:custGeom>
          <a:blipFill>
            <a:blip r:embed="rId9"/>
            <a:stretch>
              <a:fillRect t="-20103" b="-8112"/>
            </a:stretch>
          </a:blipFill>
          <a:ln w="57150" cap="sq">
            <a:solidFill>
              <a:srgbClr val="097441"/>
            </a:solidFill>
            <a:prstDash val="solid"/>
            <a:miter/>
          </a:ln>
        </p:spPr>
        <p:txBody>
          <a:bodyPr/>
          <a:lstStyle/>
          <a:p>
            <a:endParaRPr lang="en-AE"/>
          </a:p>
        </p:txBody>
      </p:sp>
      <p:sp>
        <p:nvSpPr>
          <p:cNvPr id="11" name="TextBox 11"/>
          <p:cNvSpPr txBox="1"/>
          <p:nvPr/>
        </p:nvSpPr>
        <p:spPr>
          <a:xfrm>
            <a:off x="912335" y="4028757"/>
            <a:ext cx="8351514" cy="1866900"/>
          </a:xfrm>
          <a:prstGeom prst="rect">
            <a:avLst/>
          </a:prstGeom>
        </p:spPr>
        <p:txBody>
          <a:bodyPr lIns="0" tIns="0" rIns="0" bIns="0" rtlCol="0" anchor="t">
            <a:spAutoFit/>
          </a:bodyPr>
          <a:lstStyle/>
          <a:p>
            <a:pPr algn="l">
              <a:lnSpc>
                <a:spcPts val="2100"/>
              </a:lnSpc>
            </a:pPr>
            <a:r>
              <a:rPr lang="en-US" sz="1500" b="1">
                <a:solidFill>
                  <a:srgbClr val="000000"/>
                </a:solidFill>
                <a:latin typeface="Montserrat Bold"/>
                <a:ea typeface="Montserrat Bold"/>
                <a:cs typeface="Montserrat Bold"/>
                <a:sym typeface="Montserrat Bold"/>
              </a:rPr>
              <a:t>Slide Title: </a:t>
            </a:r>
            <a:r>
              <a:rPr lang="en-US" sz="1500">
                <a:solidFill>
                  <a:srgbClr val="000000"/>
                </a:solidFill>
                <a:latin typeface="Montserrat"/>
                <a:ea typeface="Montserrat"/>
                <a:cs typeface="Montserrat"/>
                <a:sym typeface="Montserrat"/>
              </a:rPr>
              <a:t>Defining Segment Values for Company Segment</a:t>
            </a:r>
          </a:p>
          <a:p>
            <a:pPr algn="l">
              <a:lnSpc>
                <a:spcPts val="2100"/>
              </a:lnSpc>
            </a:pPr>
            <a:r>
              <a:rPr lang="en-US" sz="1500" b="1">
                <a:solidFill>
                  <a:srgbClr val="000000"/>
                </a:solidFill>
                <a:latin typeface="Montserrat Bold"/>
                <a:ea typeface="Montserrat Bold"/>
                <a:cs typeface="Montserrat Bold"/>
                <a:sym typeface="Montserrat Bold"/>
              </a:rPr>
              <a:t>Explanation:</a:t>
            </a:r>
          </a:p>
          <a:p>
            <a:pPr algn="l">
              <a:lnSpc>
                <a:spcPts val="2100"/>
              </a:lnSpc>
            </a:pPr>
            <a:r>
              <a:rPr lang="en-US" sz="1500">
                <a:solidFill>
                  <a:srgbClr val="000000"/>
                </a:solidFill>
                <a:latin typeface="Montserrat"/>
                <a:ea typeface="Montserrat"/>
                <a:cs typeface="Montserrat"/>
                <a:sym typeface="Montserrat"/>
              </a:rPr>
              <a:t>In this screen, I defined the values for the “Company” segment of the Accounting Flexfield structure named AHC-Structure.</a:t>
            </a:r>
          </a:p>
          <a:p>
            <a:pPr marL="0" lvl="0" indent="0" algn="l">
              <a:lnSpc>
                <a:spcPts val="2100"/>
              </a:lnSpc>
            </a:pPr>
            <a:r>
              <a:rPr lang="en-US" sz="1500">
                <a:solidFill>
                  <a:srgbClr val="000000"/>
                </a:solidFill>
                <a:latin typeface="Montserrat"/>
                <a:ea typeface="Montserrat"/>
                <a:cs typeface="Montserrat"/>
                <a:sym typeface="Montserrat"/>
              </a:rPr>
              <a:t>These values are independent, meaning they are not dependent on other segments. The “Qualifiers” indicate that each value is valid and can be used in journal entries or other financial transactions.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12006"/>
              </a:stretch>
            </a:blipFill>
          </p:spPr>
          <p:txBody>
            <a:bodyPr/>
            <a:lstStyle/>
            <a:p>
              <a:endParaRPr lang="en-AE"/>
            </a:p>
          </p:txBody>
        </p:sp>
      </p:grpSp>
      <p:sp>
        <p:nvSpPr>
          <p:cNvPr id="12" name="TextBox 12"/>
          <p:cNvSpPr txBox="1"/>
          <p:nvPr/>
        </p:nvSpPr>
        <p:spPr>
          <a:xfrm>
            <a:off x="731520" y="4341610"/>
            <a:ext cx="8447339" cy="164528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In this screen, I defined the segment values for the Project segment under the Accounting Flexfield.</a:t>
            </a:r>
          </a:p>
          <a:p>
            <a:pPr algn="l">
              <a:lnSpc>
                <a:spcPts val="2239"/>
              </a:lnSpc>
            </a:pPr>
            <a:r>
              <a:rPr lang="en-US" sz="1599">
                <a:solidFill>
                  <a:srgbClr val="000000"/>
                </a:solidFill>
                <a:latin typeface="Montserrat"/>
                <a:ea typeface="Montserrat"/>
                <a:cs typeface="Montserrat"/>
                <a:sym typeface="Montserrat"/>
              </a:rPr>
              <a:t>Each value represents a type of project managed by the organization. </a:t>
            </a:r>
          </a:p>
          <a:p>
            <a:pPr marL="0" lvl="0" indent="0" algn="l">
              <a:lnSpc>
                <a:spcPts val="2239"/>
              </a:lnSpc>
            </a:pPr>
            <a:r>
              <a:rPr lang="en-US" sz="1599">
                <a:solidFill>
                  <a:srgbClr val="000000"/>
                </a:solidFill>
                <a:latin typeface="Montserrat"/>
                <a:ea typeface="Montserrat"/>
                <a:cs typeface="Montserrat"/>
                <a:sym typeface="Montserrat"/>
              </a:rPr>
              <a:t>All values are marked as valid using qualifiers (Yes. Yes), and this step is essential for allowing transactions to be linked to specific projects in the accounting structure.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12372"/>
              </a:stretch>
            </a:blipFill>
          </p:spPr>
          <p:txBody>
            <a:bodyPr/>
            <a:lstStyle/>
            <a:p>
              <a:endParaRPr lang="en-AE"/>
            </a:p>
          </p:txBody>
        </p:sp>
      </p:grpSp>
      <p:sp>
        <p:nvSpPr>
          <p:cNvPr id="12" name="TextBox 12"/>
          <p:cNvSpPr txBox="1"/>
          <p:nvPr/>
        </p:nvSpPr>
        <p:spPr>
          <a:xfrm>
            <a:off x="731520" y="4341610"/>
            <a:ext cx="8447339" cy="1921510"/>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Defining Segment Values for the Cost Center Segment</a:t>
            </a:r>
          </a:p>
          <a:p>
            <a:pPr algn="l">
              <a:lnSpc>
                <a:spcPts val="2239"/>
              </a:lnSpc>
            </a:pPr>
            <a:r>
              <a:rPr lang="en-US" sz="1599" b="1">
                <a:solidFill>
                  <a:srgbClr val="000000"/>
                </a:solidFill>
                <a:latin typeface="Montserrat Bold"/>
                <a:ea typeface="Montserrat Bold"/>
                <a:cs typeface="Montserrat Bold"/>
                <a:sym typeface="Montserrat Bold"/>
              </a:rPr>
              <a:t>Description:</a:t>
            </a:r>
          </a:p>
          <a:p>
            <a:pPr algn="l">
              <a:lnSpc>
                <a:spcPts val="2239"/>
              </a:lnSpc>
            </a:pPr>
            <a:r>
              <a:rPr lang="en-US" sz="1599">
                <a:solidFill>
                  <a:srgbClr val="000000"/>
                </a:solidFill>
                <a:latin typeface="Montserrat"/>
                <a:ea typeface="Montserrat"/>
                <a:cs typeface="Montserrat"/>
                <a:sym typeface="Montserrat"/>
              </a:rPr>
              <a:t>Here, I defined the segment values for the Cost Center segment, also under the Accounting Flexfield.</a:t>
            </a:r>
          </a:p>
          <a:p>
            <a:pPr algn="l">
              <a:lnSpc>
                <a:spcPts val="2239"/>
              </a:lnSpc>
            </a:pPr>
            <a:r>
              <a:rPr lang="en-US" sz="1599">
                <a:solidFill>
                  <a:srgbClr val="000000"/>
                </a:solidFill>
                <a:latin typeface="Montserrat"/>
                <a:ea typeface="Montserrat"/>
                <a:cs typeface="Montserrat"/>
                <a:sym typeface="Montserrat"/>
              </a:rPr>
              <a:t>Each value corresponds to a department within the organization:</a:t>
            </a:r>
          </a:p>
          <a:p>
            <a:pPr marL="0" lvl="0" indent="0" algn="l">
              <a:lnSpc>
                <a:spcPts val="2239"/>
              </a:lnSpc>
            </a:pPr>
            <a:r>
              <a:rPr lang="en-US" sz="1599">
                <a:solidFill>
                  <a:srgbClr val="000000"/>
                </a:solidFill>
                <a:latin typeface="Montserrat"/>
                <a:ea typeface="Montserrat"/>
                <a:cs typeface="Montserrat"/>
                <a:sym typeface="Montserrat"/>
              </a:rPr>
              <a:t>Like the previous segment, all values have been qualified as valid (Yes.Yes). These values will later be used to track expenses by department across financial reports.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4109" b="-4109"/>
              </a:stretch>
            </a:blipFill>
          </p:spPr>
          <p:txBody>
            <a:bodyPr/>
            <a:lstStyle/>
            <a:p>
              <a:endParaRPr lang="en-AE"/>
            </a:p>
          </p:txBody>
        </p:sp>
      </p:grpSp>
      <p:sp>
        <p:nvSpPr>
          <p:cNvPr id="12" name="TextBox 12"/>
          <p:cNvSpPr txBox="1"/>
          <p:nvPr/>
        </p:nvSpPr>
        <p:spPr>
          <a:xfrm>
            <a:off x="731520" y="4341610"/>
            <a:ext cx="8447339" cy="1921510"/>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In this slide, we have configured the Key Flexfield for the "Accounting Flexfield" with the structure "AHC-Structure." The Independent Segment is set as "Account."</a:t>
            </a:r>
          </a:p>
          <a:p>
            <a:pPr algn="l">
              <a:lnSpc>
                <a:spcPts val="2239"/>
              </a:lnSpc>
            </a:pPr>
            <a:r>
              <a:rPr lang="en-US" sz="1599">
                <a:solidFill>
                  <a:srgbClr val="000000"/>
                </a:solidFill>
                <a:latin typeface="Montserrat"/>
                <a:ea typeface="Montserrat"/>
                <a:cs typeface="Montserrat"/>
                <a:sym typeface="Montserrat"/>
              </a:rPr>
              <a:t>Under the Values, Effective section, various values and descriptions for different account types are entered:ach value has corresponding qualifiers indicating its type (e.g., Yes. Yes. Asse for Assets).</a:t>
            </a:r>
          </a:p>
          <a:p>
            <a:pPr marL="0" lvl="0" indent="0" algn="l">
              <a:lnSpc>
                <a:spcPts val="2239"/>
              </a:lnSpc>
            </a:pPr>
            <a:r>
              <a:rPr lang="en-US" sz="1599">
                <a:solidFill>
                  <a:srgbClr val="000000"/>
                </a:solidFill>
                <a:latin typeface="Montserrat"/>
                <a:ea typeface="Montserrat"/>
                <a:cs typeface="Montserrat"/>
                <a:sym typeface="Montserrat"/>
              </a:rPr>
              <a:t>At the bottom, there are buttons to define child ranges, move child ranges, and view hierarchies.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7541" b="-7541"/>
              </a:stretch>
            </a:blipFill>
          </p:spPr>
          <p:txBody>
            <a:bodyPr/>
            <a:lstStyle/>
            <a:p>
              <a:endParaRPr lang="en-AE"/>
            </a:p>
          </p:txBody>
        </p:sp>
      </p:grpSp>
      <p:sp>
        <p:nvSpPr>
          <p:cNvPr id="12" name="TextBox 12"/>
          <p:cNvSpPr txBox="1"/>
          <p:nvPr/>
        </p:nvSpPr>
        <p:spPr>
          <a:xfrm>
            <a:off x="731520" y="4341610"/>
            <a:ext cx="8447339" cy="109283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In this slide, we continue with the configuration of the Key Flexfield for the "Accounting Flexfield" with the structure "AHC-Structure." The Independent Segment is set as "Account," and the Dependent Segment is "SubAccount."</a:t>
            </a:r>
          </a:p>
          <a:p>
            <a:pPr algn="l">
              <a:lnSpc>
                <a:spcPts val="2239"/>
              </a:lnSpc>
            </a:pPr>
            <a:r>
              <a:rPr lang="en-US" sz="1599">
                <a:solidFill>
                  <a:srgbClr val="000000"/>
                </a:solidFill>
                <a:latin typeface="Montserrat"/>
                <a:ea typeface="Montserrat"/>
                <a:cs typeface="Montserrat"/>
                <a:sym typeface="Montserrat"/>
              </a:rPr>
              <a:t>Each value has corresponding qualifiers indicating its type (e.g., Yes.Yes.).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5888" b="-5888"/>
              </a:stretch>
            </a:blipFill>
          </p:spPr>
          <p:txBody>
            <a:bodyPr/>
            <a:lstStyle/>
            <a:p>
              <a:endParaRPr lang="en-AE"/>
            </a:p>
          </p:txBody>
        </p:sp>
      </p:grpSp>
      <p:sp>
        <p:nvSpPr>
          <p:cNvPr id="12" name="TextBox 12"/>
          <p:cNvSpPr txBox="1"/>
          <p:nvPr/>
        </p:nvSpPr>
        <p:spPr>
          <a:xfrm>
            <a:off x="731520" y="4341610"/>
            <a:ext cx="8447339" cy="164528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In this slide, we continue with the configuration of the Key Flexfield for the "Accounting Flexfield" with the structure "AHC-Structure." The Independent Segment is set as "Account," and the Dependent Segment is "SubAccount."</a:t>
            </a:r>
          </a:p>
          <a:p>
            <a:pPr algn="l">
              <a:lnSpc>
                <a:spcPts val="2239"/>
              </a:lnSpc>
            </a:pPr>
            <a:r>
              <a:rPr lang="en-US" sz="1599">
                <a:solidFill>
                  <a:srgbClr val="000000"/>
                </a:solidFill>
                <a:latin typeface="Montserrat"/>
                <a:ea typeface="Montserrat"/>
                <a:cs typeface="Montserrat"/>
                <a:sym typeface="Montserrat"/>
              </a:rPr>
              <a:t>Each value is listed with its description.</a:t>
            </a:r>
          </a:p>
          <a:p>
            <a:pPr algn="l">
              <a:lnSpc>
                <a:spcPts val="2239"/>
              </a:lnSpc>
            </a:pPr>
            <a:r>
              <a:rPr lang="en-US" sz="1599">
                <a:solidFill>
                  <a:srgbClr val="000000"/>
                </a:solidFill>
                <a:latin typeface="Montserrat"/>
                <a:ea typeface="Montserrat"/>
                <a:cs typeface="Montserrat"/>
                <a:sym typeface="Montserrat"/>
              </a:rPr>
              <a:t>At the bottom, there are buttons to define child ranges, move child ranges, and view hierarchies.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5612" b="-5612"/>
              </a:stretch>
            </a:blipFill>
          </p:spPr>
          <p:txBody>
            <a:bodyPr/>
            <a:lstStyle/>
            <a:p>
              <a:endParaRPr lang="en-AE"/>
            </a:p>
          </p:txBody>
        </p:sp>
      </p:grpSp>
      <p:sp>
        <p:nvSpPr>
          <p:cNvPr id="12" name="TextBox 12"/>
          <p:cNvSpPr txBox="1"/>
          <p:nvPr/>
        </p:nvSpPr>
        <p:spPr>
          <a:xfrm>
            <a:off x="731520" y="4341610"/>
            <a:ext cx="8447339" cy="1369060"/>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One of the essential setups in Oracle is the Accounting Calendar. It organizes the financial periods for accurate transaction recording and financial reporting. In this screen, we define the periods for the fiscal year 2024, including each period's prefix, type, year, start and end dates, and name. Additionally, an adjustment period (Adj) is created to handle year-end closing and adjustments.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416178" y="868112"/>
            <a:ext cx="4921243" cy="3232525"/>
            <a:chOff x="0" y="0"/>
            <a:chExt cx="1237419" cy="812800"/>
          </a:xfrm>
        </p:grpSpPr>
        <p:sp>
          <p:nvSpPr>
            <p:cNvPr id="11" name="Freeform 11"/>
            <p:cNvSpPr/>
            <p:nvPr/>
          </p:nvSpPr>
          <p:spPr>
            <a:xfrm>
              <a:off x="0" y="0"/>
              <a:ext cx="1237419" cy="812800"/>
            </a:xfrm>
            <a:custGeom>
              <a:avLst/>
              <a:gdLst/>
              <a:ahLst/>
              <a:cxnLst/>
              <a:rect l="l" t="t" r="r" b="b"/>
              <a:pathLst>
                <a:path w="1237419" h="812800">
                  <a:moveTo>
                    <a:pt x="0" y="0"/>
                  </a:moveTo>
                  <a:lnTo>
                    <a:pt x="1237419" y="0"/>
                  </a:lnTo>
                  <a:lnTo>
                    <a:pt x="1237419" y="812800"/>
                  </a:lnTo>
                  <a:lnTo>
                    <a:pt x="0" y="812800"/>
                  </a:lnTo>
                  <a:close/>
                </a:path>
              </a:pathLst>
            </a:custGeom>
            <a:blipFill>
              <a:blip r:embed="rId9"/>
              <a:stretch>
                <a:fillRect t="-4763" b="-4763"/>
              </a:stretch>
            </a:blipFill>
          </p:spPr>
          <p:txBody>
            <a:bodyPr/>
            <a:lstStyle/>
            <a:p>
              <a:endParaRPr lang="en-AE"/>
            </a:p>
          </p:txBody>
        </p:sp>
      </p:grpSp>
      <p:sp>
        <p:nvSpPr>
          <p:cNvPr id="12" name="TextBox 12"/>
          <p:cNvSpPr txBox="1"/>
          <p:nvPr/>
        </p:nvSpPr>
        <p:spPr>
          <a:xfrm>
            <a:off x="827345" y="4176836"/>
            <a:ext cx="8447339" cy="219773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Request Status - Calendar Validation</a:t>
            </a:r>
          </a:p>
          <a:p>
            <a:pPr algn="l">
              <a:lnSpc>
                <a:spcPts val="2239"/>
              </a:lnSpc>
            </a:pPr>
            <a:r>
              <a:rPr lang="en-US" sz="1599">
                <a:solidFill>
                  <a:srgbClr val="000000"/>
                </a:solidFill>
                <a:latin typeface="Montserrat"/>
                <a:ea typeface="Montserrat"/>
                <a:cs typeface="Montserrat"/>
                <a:sym typeface="Montserrat"/>
              </a:rPr>
              <a:t>It shows the status of the requests submitted for validating the accounting calendar.</a:t>
            </a:r>
          </a:p>
          <a:p>
            <a:pPr algn="l">
              <a:lnSpc>
                <a:spcPts val="2239"/>
              </a:lnSpc>
            </a:pPr>
            <a:r>
              <a:rPr lang="en-US" sz="1599">
                <a:solidFill>
                  <a:srgbClr val="000000"/>
                </a:solidFill>
                <a:latin typeface="Montserrat"/>
                <a:ea typeface="Montserrat"/>
                <a:cs typeface="Montserrat"/>
                <a:sym typeface="Montserrat"/>
              </a:rPr>
              <a:t>The validation request (Request ID: 6009372) was completed successfully with a "Normal" status, indicating that the calendar setup was correct and without any errors.</a:t>
            </a:r>
          </a:p>
          <a:p>
            <a:pPr algn="l">
              <a:lnSpc>
                <a:spcPts val="2239"/>
              </a:lnSpc>
            </a:pPr>
            <a:r>
              <a:rPr lang="en-US" sz="1599">
                <a:solidFill>
                  <a:srgbClr val="000000"/>
                </a:solidFill>
                <a:latin typeface="Montserrat"/>
                <a:ea typeface="Montserrat"/>
                <a:cs typeface="Montserrat"/>
                <a:sym typeface="Montserrat"/>
              </a:rPr>
              <a:t>Other unrelated requests show errors, but they are not linked to the calendar validation.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368881" y="975360"/>
            <a:ext cx="5988043" cy="3202045"/>
            <a:chOff x="0" y="0"/>
            <a:chExt cx="1505659" cy="805136"/>
          </a:xfrm>
        </p:grpSpPr>
        <p:sp>
          <p:nvSpPr>
            <p:cNvPr id="11" name="Freeform 11"/>
            <p:cNvSpPr/>
            <p:nvPr/>
          </p:nvSpPr>
          <p:spPr>
            <a:xfrm>
              <a:off x="0" y="0"/>
              <a:ext cx="1505659" cy="805136"/>
            </a:xfrm>
            <a:custGeom>
              <a:avLst/>
              <a:gdLst/>
              <a:ahLst/>
              <a:cxnLst/>
              <a:rect l="l" t="t" r="r" b="b"/>
              <a:pathLst>
                <a:path w="1505659" h="805136">
                  <a:moveTo>
                    <a:pt x="0" y="0"/>
                  </a:moveTo>
                  <a:lnTo>
                    <a:pt x="1505659" y="0"/>
                  </a:lnTo>
                  <a:lnTo>
                    <a:pt x="1505659" y="805136"/>
                  </a:lnTo>
                  <a:lnTo>
                    <a:pt x="0" y="805136"/>
                  </a:lnTo>
                  <a:close/>
                </a:path>
              </a:pathLst>
            </a:custGeom>
            <a:blipFill>
              <a:blip r:embed="rId9"/>
              <a:stretch>
                <a:fillRect t="-4730" b="-3807"/>
              </a:stretch>
            </a:blipFill>
          </p:spPr>
          <p:txBody>
            <a:bodyPr/>
            <a:lstStyle/>
            <a:p>
              <a:endParaRPr lang="en-AE"/>
            </a:p>
          </p:txBody>
        </p:sp>
      </p:grpSp>
      <p:sp>
        <p:nvSpPr>
          <p:cNvPr id="12" name="TextBox 12"/>
          <p:cNvSpPr txBox="1"/>
          <p:nvPr/>
        </p:nvSpPr>
        <p:spPr>
          <a:xfrm>
            <a:off x="827345" y="4176836"/>
            <a:ext cx="8447339" cy="164528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&gt; Currency Definition</a:t>
            </a:r>
          </a:p>
          <a:p>
            <a:pPr algn="l">
              <a:lnSpc>
                <a:spcPts val="2239"/>
              </a:lnSpc>
            </a:pPr>
            <a:r>
              <a:rPr lang="en-US" sz="1599">
                <a:solidFill>
                  <a:srgbClr val="000000"/>
                </a:solidFill>
                <a:latin typeface="Montserrat"/>
                <a:ea typeface="Montserrat"/>
                <a:cs typeface="Montserrat"/>
                <a:sym typeface="Montserrat"/>
              </a:rPr>
              <a:t>It shows the setup of currencies within the system.</a:t>
            </a:r>
          </a:p>
          <a:p>
            <a:pPr algn="l">
              <a:lnSpc>
                <a:spcPts val="2239"/>
              </a:lnSpc>
            </a:pPr>
            <a:r>
              <a:rPr lang="en-US" sz="1599">
                <a:solidFill>
                  <a:srgbClr val="000000"/>
                </a:solidFill>
                <a:latin typeface="Montserrat"/>
                <a:ea typeface="Montserrat"/>
                <a:cs typeface="Montserrat"/>
                <a:sym typeface="Montserrat"/>
              </a:rPr>
              <a:t>Here, the US Dollar (USD) is defined as a currency, which will be used in transactions, reporting, and exchange rate setups.</a:t>
            </a:r>
          </a:p>
          <a:p>
            <a:pPr algn="l">
              <a:lnSpc>
                <a:spcPts val="2239"/>
              </a:lnSpc>
            </a:pPr>
            <a:r>
              <a:rPr lang="en-US" sz="1599">
                <a:solidFill>
                  <a:srgbClr val="000000"/>
                </a:solidFill>
                <a:latin typeface="Montserrat"/>
                <a:ea typeface="Montserrat"/>
                <a:cs typeface="Montserrat"/>
                <a:sym typeface="Montserrat"/>
              </a:rPr>
              <a:t>Defining currencies is a fundamental step to ensure accurate handling of multi-currency operations.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22080" y="2669615"/>
            <a:ext cx="1975970" cy="19759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4" name="TextBox 4"/>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5" name="Freeform 5"/>
          <p:cNvSpPr/>
          <p:nvPr/>
        </p:nvSpPr>
        <p:spPr>
          <a:xfrm>
            <a:off x="0" y="5585620"/>
            <a:ext cx="9753600" cy="3144561"/>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6" name="Group 6"/>
          <p:cNvGrpSpPr/>
          <p:nvPr/>
        </p:nvGrpSpPr>
        <p:grpSpPr>
          <a:xfrm>
            <a:off x="-1377552" y="-1179509"/>
            <a:ext cx="2755104" cy="27551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7441"/>
            </a:solidFill>
          </p:spPr>
          <p:txBody>
            <a:bodyPr/>
            <a:lstStyle/>
            <a:p>
              <a:endParaRPr lang="en-AE"/>
            </a:p>
          </p:txBody>
        </p:sp>
        <p:sp>
          <p:nvSpPr>
            <p:cNvPr id="8" name="TextBox 8"/>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9" name="Freeform 9"/>
          <p:cNvSpPr/>
          <p:nvPr/>
        </p:nvSpPr>
        <p:spPr>
          <a:xfrm>
            <a:off x="731520" y="5224634"/>
            <a:ext cx="1025814" cy="1025814"/>
          </a:xfrm>
          <a:custGeom>
            <a:avLst/>
            <a:gdLst/>
            <a:ahLst/>
            <a:cxnLst/>
            <a:rect l="l" t="t" r="r" b="b"/>
            <a:pathLst>
              <a:path w="1025814" h="1025814">
                <a:moveTo>
                  <a:pt x="0" y="0"/>
                </a:moveTo>
                <a:lnTo>
                  <a:pt x="1025814" y="0"/>
                </a:lnTo>
                <a:lnTo>
                  <a:pt x="1025814" y="1025814"/>
                </a:lnTo>
                <a:lnTo>
                  <a:pt x="0" y="1025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0" name="Freeform 10"/>
          <p:cNvSpPr/>
          <p:nvPr/>
        </p:nvSpPr>
        <p:spPr>
          <a:xfrm>
            <a:off x="7512401" y="-521129"/>
            <a:ext cx="1074077" cy="1074077"/>
          </a:xfrm>
          <a:custGeom>
            <a:avLst/>
            <a:gdLst/>
            <a:ahLst/>
            <a:cxnLst/>
            <a:rect l="l" t="t" r="r" b="b"/>
            <a:pathLst>
              <a:path w="1074077" h="1074077">
                <a:moveTo>
                  <a:pt x="0" y="0"/>
                </a:moveTo>
                <a:lnTo>
                  <a:pt x="1074076" y="0"/>
                </a:lnTo>
                <a:lnTo>
                  <a:pt x="1074076" y="1074076"/>
                </a:lnTo>
                <a:lnTo>
                  <a:pt x="0" y="1074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1" name="Freeform 11"/>
          <p:cNvSpPr/>
          <p:nvPr/>
        </p:nvSpPr>
        <p:spPr>
          <a:xfrm>
            <a:off x="0" y="6141328"/>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6"/>
            <a:stretch>
              <a:fillRect/>
            </a:stretch>
          </a:blipFill>
        </p:spPr>
        <p:txBody>
          <a:bodyPr/>
          <a:lstStyle/>
          <a:p>
            <a:endParaRPr lang="en-AE"/>
          </a:p>
        </p:txBody>
      </p:sp>
      <p:sp>
        <p:nvSpPr>
          <p:cNvPr id="12" name="Freeform 12"/>
          <p:cNvSpPr/>
          <p:nvPr/>
        </p:nvSpPr>
        <p:spPr>
          <a:xfrm>
            <a:off x="7758145" y="143326"/>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7"/>
            <a:stretch>
              <a:fillRect/>
            </a:stretch>
          </a:blipFill>
        </p:spPr>
        <p:txBody>
          <a:bodyPr/>
          <a:lstStyle/>
          <a:p>
            <a:endParaRPr lang="en-AE"/>
          </a:p>
        </p:txBody>
      </p:sp>
      <p:sp>
        <p:nvSpPr>
          <p:cNvPr id="13" name="Freeform 13"/>
          <p:cNvSpPr/>
          <p:nvPr/>
        </p:nvSpPr>
        <p:spPr>
          <a:xfrm>
            <a:off x="107746" y="143326"/>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8"/>
            <a:stretch>
              <a:fillRect/>
            </a:stretch>
          </a:blipFill>
        </p:spPr>
        <p:txBody>
          <a:bodyPr/>
          <a:lstStyle/>
          <a:p>
            <a:endParaRPr lang="en-AE"/>
          </a:p>
        </p:txBody>
      </p:sp>
      <p:sp>
        <p:nvSpPr>
          <p:cNvPr id="14" name="TextBox 14"/>
          <p:cNvSpPr txBox="1"/>
          <p:nvPr/>
        </p:nvSpPr>
        <p:spPr>
          <a:xfrm>
            <a:off x="1121210" y="2286710"/>
            <a:ext cx="7342050" cy="727710"/>
          </a:xfrm>
          <a:prstGeom prst="rect">
            <a:avLst/>
          </a:prstGeom>
        </p:spPr>
        <p:txBody>
          <a:bodyPr lIns="0" tIns="0" rIns="0" bIns="0" rtlCol="0" anchor="t">
            <a:spAutoFit/>
          </a:bodyPr>
          <a:lstStyle/>
          <a:p>
            <a:pPr algn="l">
              <a:lnSpc>
                <a:spcPts val="2940"/>
              </a:lnSpc>
            </a:pPr>
            <a:r>
              <a:rPr lang="en-US" sz="2100" b="1">
                <a:solidFill>
                  <a:srgbClr val="000000"/>
                </a:solidFill>
                <a:latin typeface="Montserrat Bold"/>
                <a:ea typeface="Montserrat Bold"/>
                <a:cs typeface="Montserrat Bold"/>
                <a:sym typeface="Montserrat Bold"/>
              </a:rPr>
              <a:t>Track</a:t>
            </a:r>
            <a:r>
              <a:rPr lang="en-US" sz="2100">
                <a:solidFill>
                  <a:srgbClr val="000000"/>
                </a:solidFill>
                <a:latin typeface="Montserrat"/>
                <a:ea typeface="Montserrat"/>
                <a:cs typeface="Montserrat"/>
                <a:sym typeface="Montserrat"/>
              </a:rPr>
              <a:t>: Oracle Digital Accounting Specialist</a:t>
            </a:r>
          </a:p>
          <a:p>
            <a:pPr marL="0" lvl="0" indent="0" algn="l">
              <a:lnSpc>
                <a:spcPts val="2940"/>
              </a:lnSpc>
            </a:pPr>
            <a:r>
              <a:rPr lang="en-US" sz="2100" b="1">
                <a:solidFill>
                  <a:srgbClr val="000000"/>
                </a:solidFill>
                <a:latin typeface="Montserrat Bold"/>
                <a:ea typeface="Montserrat Bold"/>
                <a:cs typeface="Montserrat Bold"/>
                <a:sym typeface="Montserrat Bold"/>
              </a:rPr>
              <a:t>Group</a:t>
            </a:r>
            <a:r>
              <a:rPr lang="en-US" sz="2100">
                <a:solidFill>
                  <a:srgbClr val="000000"/>
                </a:solidFill>
                <a:latin typeface="Montserrat"/>
                <a:ea typeface="Montserrat"/>
                <a:cs typeface="Montserrat"/>
                <a:sym typeface="Montserrat"/>
              </a:rPr>
              <a:t>: NXT37-ONL2-ERP4-S1</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grpSp>
        <p:nvGrpSpPr>
          <p:cNvPr id="10" name="Group 10"/>
          <p:cNvGrpSpPr/>
          <p:nvPr/>
        </p:nvGrpSpPr>
        <p:grpSpPr>
          <a:xfrm>
            <a:off x="2368881" y="975360"/>
            <a:ext cx="5988043" cy="3202045"/>
            <a:chOff x="0" y="0"/>
            <a:chExt cx="1505659" cy="805136"/>
          </a:xfrm>
        </p:grpSpPr>
        <p:sp>
          <p:nvSpPr>
            <p:cNvPr id="11" name="Freeform 11"/>
            <p:cNvSpPr/>
            <p:nvPr/>
          </p:nvSpPr>
          <p:spPr>
            <a:xfrm>
              <a:off x="0" y="0"/>
              <a:ext cx="1505659" cy="805136"/>
            </a:xfrm>
            <a:custGeom>
              <a:avLst/>
              <a:gdLst/>
              <a:ahLst/>
              <a:cxnLst/>
              <a:rect l="l" t="t" r="r" b="b"/>
              <a:pathLst>
                <a:path w="1505659" h="805136">
                  <a:moveTo>
                    <a:pt x="0" y="0"/>
                  </a:moveTo>
                  <a:lnTo>
                    <a:pt x="1505659" y="0"/>
                  </a:lnTo>
                  <a:lnTo>
                    <a:pt x="1505659" y="805136"/>
                  </a:lnTo>
                  <a:lnTo>
                    <a:pt x="0" y="805136"/>
                  </a:lnTo>
                  <a:close/>
                </a:path>
              </a:pathLst>
            </a:custGeom>
            <a:blipFill>
              <a:blip r:embed="rId9"/>
              <a:stretch>
                <a:fillRect t="-975" b="-975"/>
              </a:stretch>
            </a:blipFill>
          </p:spPr>
          <p:txBody>
            <a:bodyPr/>
            <a:lstStyle/>
            <a:p>
              <a:endParaRPr lang="en-AE"/>
            </a:p>
          </p:txBody>
        </p:sp>
      </p:grpSp>
      <p:sp>
        <p:nvSpPr>
          <p:cNvPr id="12" name="TextBox 12"/>
          <p:cNvSpPr txBox="1"/>
          <p:nvPr/>
        </p:nvSpPr>
        <p:spPr>
          <a:xfrm>
            <a:off x="827345" y="4176836"/>
            <a:ext cx="8447339" cy="1645285"/>
          </a:xfrm>
          <a:prstGeom prst="rect">
            <a:avLst/>
          </a:prstGeom>
        </p:spPr>
        <p:txBody>
          <a:bodyPr lIns="0" tIns="0" rIns="0" bIns="0" rtlCol="0" anchor="t">
            <a:spAutoFit/>
          </a:bodyPr>
          <a:lstStyle/>
          <a:p>
            <a:pPr algn="l">
              <a:lnSpc>
                <a:spcPts val="2239"/>
              </a:lnSpc>
            </a:pPr>
            <a:r>
              <a:rPr lang="en-US" sz="1599">
                <a:solidFill>
                  <a:srgbClr val="000000"/>
                </a:solidFill>
                <a:latin typeface="Montserrat"/>
                <a:ea typeface="Montserrat"/>
                <a:cs typeface="Montserrat"/>
                <a:sym typeface="Montserrat"/>
              </a:rPr>
              <a:t>Daily Exchange Rate Setup</a:t>
            </a:r>
          </a:p>
          <a:p>
            <a:pPr algn="l">
              <a:lnSpc>
                <a:spcPts val="2239"/>
              </a:lnSpc>
            </a:pPr>
            <a:r>
              <a:rPr lang="en-US" sz="1599">
                <a:solidFill>
                  <a:srgbClr val="000000"/>
                </a:solidFill>
                <a:latin typeface="Montserrat"/>
                <a:ea typeface="Montserrat"/>
                <a:cs typeface="Montserrat"/>
                <a:sym typeface="Montserrat"/>
              </a:rPr>
              <a:t>It displays the daily exchange rate setup between USD and EGP for the date 02-04-2025.</a:t>
            </a:r>
          </a:p>
          <a:p>
            <a:pPr algn="l">
              <a:lnSpc>
                <a:spcPts val="2239"/>
              </a:lnSpc>
            </a:pPr>
            <a:r>
              <a:rPr lang="en-US" sz="1599">
                <a:solidFill>
                  <a:srgbClr val="000000"/>
                </a:solidFill>
                <a:latin typeface="Montserrat"/>
                <a:ea typeface="Montserrat"/>
                <a:cs typeface="Montserrat"/>
                <a:sym typeface="Montserrat"/>
              </a:rPr>
              <a:t>The conversion type used is "Spot", with a rate of 1 USD = 50.57 EGP.</a:t>
            </a:r>
          </a:p>
          <a:p>
            <a:pPr algn="l">
              <a:lnSpc>
                <a:spcPts val="2239"/>
              </a:lnSpc>
            </a:pPr>
            <a:r>
              <a:rPr lang="en-US" sz="1599">
                <a:solidFill>
                  <a:srgbClr val="000000"/>
                </a:solidFill>
                <a:latin typeface="Montserrat"/>
                <a:ea typeface="Montserrat"/>
                <a:cs typeface="Montserrat"/>
                <a:sym typeface="Montserrat"/>
              </a:rPr>
              <a:t>This rate is crucial for recording foreign currency transactions accurately in the system</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t="-202" r="-2642"/>
              </a:stretch>
            </a:blipFill>
          </p:spPr>
          <p:txBody>
            <a:bodyPr/>
            <a:lstStyle/>
            <a:p>
              <a:endParaRPr lang="en-AE"/>
            </a:p>
          </p:txBody>
        </p:sp>
      </p:grpSp>
      <p:sp>
        <p:nvSpPr>
          <p:cNvPr id="11" name="TextBox 11"/>
          <p:cNvSpPr txBox="1"/>
          <p:nvPr/>
        </p:nvSpPr>
        <p:spPr>
          <a:xfrm>
            <a:off x="413673" y="4114165"/>
            <a:ext cx="8926255" cy="22815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Setting Up Our Company (Legal Entity)</a:t>
            </a:r>
          </a:p>
          <a:p>
            <a:pPr algn="l">
              <a:lnSpc>
                <a:spcPts val="1820"/>
              </a:lnSpc>
            </a:pPr>
            <a:r>
              <a:rPr lang="en-US" sz="1300">
                <a:solidFill>
                  <a:srgbClr val="000000"/>
                </a:solidFill>
                <a:latin typeface="Montserrat"/>
                <a:ea typeface="Montserrat"/>
                <a:cs typeface="Montserrat"/>
                <a:sym typeface="Montserrat"/>
              </a:rPr>
              <a:t>What we're doing: We're creating a new official company in the system.</a:t>
            </a:r>
          </a:p>
          <a:p>
            <a:pPr algn="l">
              <a:lnSpc>
                <a:spcPts val="1820"/>
              </a:lnSpc>
            </a:pPr>
            <a:r>
              <a:rPr lang="en-US" sz="1300" b="1">
                <a:solidFill>
                  <a:srgbClr val="000000"/>
                </a:solidFill>
                <a:latin typeface="Montserrat Bold"/>
                <a:ea typeface="Montserrat Bold"/>
                <a:cs typeface="Montserrat Bold"/>
                <a:sym typeface="Montserrat Bold"/>
              </a:rPr>
              <a:t>Key info:</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Name</a:t>
            </a:r>
            <a:r>
              <a:rPr lang="en-US" sz="1300">
                <a:solidFill>
                  <a:srgbClr val="000000"/>
                </a:solidFill>
                <a:latin typeface="Montserrat"/>
                <a:ea typeface="Montserrat"/>
                <a:cs typeface="Montserrat"/>
                <a:sym typeface="Montserrat"/>
              </a:rPr>
              <a:t>: AHC LE</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Where</a:t>
            </a:r>
            <a:r>
              <a:rPr lang="en-US" sz="1300">
                <a:solidFill>
                  <a:srgbClr val="000000"/>
                </a:solidFill>
                <a:latin typeface="Montserrat"/>
                <a:ea typeface="Montserrat"/>
                <a:cs typeface="Montserrat"/>
                <a:sym typeface="Montserrat"/>
              </a:rPr>
              <a:t>: United States</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ID</a:t>
            </a:r>
            <a:r>
              <a:rPr lang="en-US" sz="1300">
                <a:solidFill>
                  <a:srgbClr val="000000"/>
                </a:solidFill>
                <a:latin typeface="Montserrat"/>
                <a:ea typeface="Montserrat"/>
                <a:cs typeface="Montserrat"/>
                <a:sym typeface="Montserrat"/>
              </a:rPr>
              <a:t>: 3344 (like a company ID number)</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Address</a:t>
            </a:r>
            <a:r>
              <a:rPr lang="en-US" sz="1300">
                <a:solidFill>
                  <a:srgbClr val="000000"/>
                </a:solidFill>
                <a:latin typeface="Montserrat"/>
                <a:ea typeface="Montserrat"/>
                <a:cs typeface="Montserrat"/>
                <a:sym typeface="Montserrat"/>
              </a:rPr>
              <a:t>: 122 Elm street, New York (where it's located)</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Why</a:t>
            </a:r>
            <a:r>
              <a:rPr lang="en-US" sz="1300">
                <a:solidFill>
                  <a:srgbClr val="000000"/>
                </a:solidFill>
                <a:latin typeface="Montserrat"/>
                <a:ea typeface="Montserrat"/>
                <a:cs typeface="Montserrat"/>
                <a:sym typeface="Montserrat"/>
              </a:rPr>
              <a:t>: This tells the system we have a separate legal entity called "AHC LE" in the US. We need this to keep track of its money and do reports for it. Think of it like setting up a new folder for a specific company's financial information</a:t>
            </a:r>
          </a:p>
        </p:txBody>
      </p:sp>
      <p:sp>
        <p:nvSpPr>
          <p:cNvPr id="12" name="Freeform 12"/>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133" r="-1133"/>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14165"/>
            <a:ext cx="8926255" cy="22815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Setting Up Our Main Ledger (Primary Ledger)</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What we're doing: We're setting up our main accounting ledger.</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Key info:</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Name</a:t>
            </a:r>
            <a:r>
              <a:rPr lang="en-US" sz="1300">
                <a:solidFill>
                  <a:srgbClr val="000000"/>
                </a:solidFill>
                <a:latin typeface="Montserrat"/>
                <a:ea typeface="Montserrat"/>
                <a:cs typeface="Montserrat"/>
                <a:sym typeface="Montserrat"/>
              </a:rPr>
              <a:t>: AHC-LG (our main ledger's name)</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How we track money:</a:t>
            </a:r>
            <a:r>
              <a:rPr lang="en-US" sz="1300">
                <a:solidFill>
                  <a:srgbClr val="000000"/>
                </a:solidFill>
                <a:latin typeface="Montserrat"/>
                <a:ea typeface="Montserrat"/>
                <a:cs typeface="Montserrat"/>
                <a:sym typeface="Montserrat"/>
              </a:rPr>
              <a:t> AHC-Structure (our list of accounts)</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Our year:</a:t>
            </a:r>
            <a:r>
              <a:rPr lang="en-US" sz="1300">
                <a:solidFill>
                  <a:srgbClr val="000000"/>
                </a:solidFill>
                <a:latin typeface="Montserrat"/>
                <a:ea typeface="Montserrat"/>
                <a:cs typeface="Montserrat"/>
                <a:sym typeface="Montserrat"/>
              </a:rPr>
              <a:t> AHC-Calendar (our fiscal calendar)</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Our money: </a:t>
            </a:r>
            <a:r>
              <a:rPr lang="en-US" sz="1300">
                <a:solidFill>
                  <a:srgbClr val="000000"/>
                </a:solidFill>
                <a:latin typeface="Montserrat"/>
                <a:ea typeface="Montserrat"/>
                <a:cs typeface="Montserrat"/>
                <a:sym typeface="Montserrat"/>
              </a:rPr>
              <a:t>EGP (Egyptian Pound - our main currency)</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How we handle details: </a:t>
            </a:r>
            <a:r>
              <a:rPr lang="en-US" sz="1300">
                <a:solidFill>
                  <a:srgbClr val="000000"/>
                </a:solidFill>
                <a:latin typeface="Montserrat"/>
                <a:ea typeface="Montserrat"/>
                <a:cs typeface="Montserrat"/>
                <a:sym typeface="Montserrat"/>
              </a:rPr>
              <a:t>Standard Accrual (our subledger method)</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Why</a:t>
            </a:r>
            <a:r>
              <a:rPr lang="en-US" sz="1300">
                <a:solidFill>
                  <a:srgbClr val="000000"/>
                </a:solidFill>
                <a:latin typeface="Montserrat"/>
                <a:ea typeface="Montserrat"/>
                <a:cs typeface="Montserrat"/>
                <a:sym typeface="Montserrat"/>
              </a:rPr>
              <a:t>: This is like setting up the main ledger for all our company's financial stuff. We're saying what accounts we'll use, what our financial year looks like, and what currency we'll use to record everything.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133" r="-1133"/>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14165"/>
            <a:ext cx="8926255" cy="22815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 Connecting Our Company Code</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What we're doing: We're linking a specific code for our whole company to our main accounting setup.</a:t>
            </a:r>
          </a:p>
          <a:p>
            <a:pPr marL="280671" lvl="1" indent="-140336" algn="l">
              <a:lnSpc>
                <a:spcPts val="1820"/>
              </a:lnSpc>
              <a:buFont typeface="Arial"/>
              <a:buChar char="•"/>
            </a:pPr>
            <a:r>
              <a:rPr lang="en-US" sz="1300" b="1">
                <a:solidFill>
                  <a:srgbClr val="000000"/>
                </a:solidFill>
                <a:latin typeface="Montserrat Bold"/>
                <a:ea typeface="Montserrat Bold"/>
                <a:cs typeface="Montserrat Bold"/>
                <a:sym typeface="Montserrat Bold"/>
              </a:rPr>
              <a:t>Key info:</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Our main setup: </a:t>
            </a:r>
            <a:r>
              <a:rPr lang="en-US" sz="1300">
                <a:solidFill>
                  <a:srgbClr val="000000"/>
                </a:solidFill>
                <a:latin typeface="Montserrat"/>
                <a:ea typeface="Montserrat"/>
                <a:cs typeface="Montserrat"/>
                <a:sym typeface="Montserrat"/>
              </a:rPr>
              <a:t>AHC-LG (Primary Ledger)</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Group of codes: </a:t>
            </a:r>
            <a:r>
              <a:rPr lang="en-US" sz="1300">
                <a:solidFill>
                  <a:srgbClr val="000000"/>
                </a:solidFill>
                <a:latin typeface="Montserrat"/>
                <a:ea typeface="Montserrat"/>
                <a:cs typeface="Montserrat"/>
                <a:sym typeface="Montserrat"/>
              </a:rPr>
              <a:t>AHC-CO-VS (Value Set)</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Company code:</a:t>
            </a:r>
            <a:r>
              <a:rPr lang="en-US" sz="1300">
                <a:solidFill>
                  <a:srgbClr val="000000"/>
                </a:solidFill>
                <a:latin typeface="Montserrat"/>
                <a:ea typeface="Montserrat"/>
                <a:cs typeface="Montserrat"/>
                <a:sym typeface="Montserrat"/>
              </a:rPr>
              <a:t> 04</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What it means: </a:t>
            </a:r>
            <a:r>
              <a:rPr lang="en-US" sz="1300">
                <a:solidFill>
                  <a:srgbClr val="000000"/>
                </a:solidFill>
                <a:latin typeface="Montserrat"/>
                <a:ea typeface="Montserrat"/>
                <a:cs typeface="Montserrat"/>
                <a:sym typeface="Montserrat"/>
              </a:rPr>
              <a:t>AHC Company (this code represents our entire company)</a:t>
            </a:r>
          </a:p>
          <a:p>
            <a:pPr marL="280671" lvl="1" indent="-140336" algn="l">
              <a:lnSpc>
                <a:spcPts val="1820"/>
              </a:lnSpc>
              <a:buAutoNum type="arabicPeriod"/>
            </a:pPr>
            <a:r>
              <a:rPr lang="en-US" sz="1300" b="1">
                <a:solidFill>
                  <a:srgbClr val="000000"/>
                </a:solidFill>
                <a:latin typeface="Montserrat Bold"/>
                <a:ea typeface="Montserrat Bold"/>
                <a:cs typeface="Montserrat Bold"/>
                <a:sym typeface="Montserrat Bold"/>
              </a:rPr>
              <a:t>Why</a:t>
            </a:r>
            <a:r>
              <a:rPr lang="en-US" sz="1300">
                <a:solidFill>
                  <a:srgbClr val="000000"/>
                </a:solidFill>
                <a:latin typeface="Montserrat"/>
                <a:ea typeface="Montserrat"/>
                <a:cs typeface="Montserrat"/>
                <a:sym typeface="Montserrat"/>
              </a:rPr>
              <a:t>: This step is like saying, "Whenever we use code '04', it means we're talking about the finances of the entire 'AHC Company' in our main accounting books." This helps us keep track of the overall company's balance.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14165"/>
            <a:ext cx="8926255" cy="22815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Monitoring Accounting Setup Completion</a:t>
            </a:r>
          </a:p>
          <a:p>
            <a:pPr algn="l">
              <a:lnSpc>
                <a:spcPts val="1820"/>
              </a:lnSpc>
            </a:pPr>
            <a:r>
              <a:rPr lang="en-US" sz="1300" b="1">
                <a:solidFill>
                  <a:srgbClr val="000000"/>
                </a:solidFill>
                <a:latin typeface="Montserrat Bold"/>
                <a:ea typeface="Montserrat Bold"/>
                <a:cs typeface="Montserrat Bold"/>
                <a:sym typeface="Montserrat Bold"/>
              </a:rPr>
              <a:t>Focus</a:t>
            </a:r>
            <a:r>
              <a:rPr lang="en-US" sz="1300">
                <a:solidFill>
                  <a:srgbClr val="000000"/>
                </a:solidFill>
                <a:latin typeface="Montserrat"/>
                <a:ea typeface="Montserrat"/>
                <a:cs typeface="Montserrat"/>
                <a:sym typeface="Montserrat"/>
              </a:rPr>
              <a:t>: Tracking the completion of essential accounting setup tasks for the Primary Ledger (AHC-LG).</a:t>
            </a:r>
          </a:p>
          <a:p>
            <a:pPr algn="l">
              <a:lnSpc>
                <a:spcPts val="1820"/>
              </a:lnSpc>
            </a:pPr>
            <a:r>
              <a:rPr lang="en-US" sz="1300" b="1">
                <a:solidFill>
                  <a:srgbClr val="000000"/>
                </a:solidFill>
                <a:latin typeface="Montserrat Bold"/>
                <a:ea typeface="Montserrat Bold"/>
                <a:cs typeface="Montserrat Bold"/>
                <a:sym typeface="Montserrat Bold"/>
              </a:rPr>
              <a:t>Visual Information:</a:t>
            </a:r>
          </a:p>
          <a:p>
            <a:pPr algn="l">
              <a:lnSpc>
                <a:spcPts val="1820"/>
              </a:lnSpc>
            </a:pPr>
            <a:r>
              <a:rPr lang="en-US" sz="1300">
                <a:solidFill>
                  <a:srgbClr val="000000"/>
                </a:solidFill>
                <a:latin typeface="Montserrat"/>
                <a:ea typeface="Montserrat"/>
                <a:cs typeface="Montserrat"/>
                <a:sym typeface="Montserrat"/>
              </a:rPr>
              <a:t>Displays the linked Legal Entity (AHC LE) and its Balancing Segment Value (04), establishing the context for the ledger setup.</a:t>
            </a:r>
          </a:p>
          <a:p>
            <a:pPr algn="l">
              <a:lnSpc>
                <a:spcPts val="1820"/>
              </a:lnSpc>
            </a:pPr>
            <a:r>
              <a:rPr lang="en-US" sz="1300">
                <a:solidFill>
                  <a:srgbClr val="000000"/>
                </a:solidFill>
                <a:latin typeface="Montserrat"/>
                <a:ea typeface="Montserrat"/>
                <a:cs typeface="Montserrat"/>
                <a:sym typeface="Montserrat"/>
              </a:rPr>
              <a:t>Provides a clear status for each setup step using visual cues like green checkmarks for 'Complete' and the absence of such for 'Not Started'.</a:t>
            </a:r>
          </a:p>
          <a:p>
            <a:pPr algn="l">
              <a:lnSpc>
                <a:spcPts val="1820"/>
              </a:lnSpc>
            </a:pPr>
            <a:r>
              <a:rPr lang="en-US" sz="1300" b="1">
                <a:solidFill>
                  <a:srgbClr val="000000"/>
                </a:solidFill>
                <a:latin typeface="Montserrat Bold"/>
                <a:ea typeface="Montserrat Bold"/>
                <a:cs typeface="Montserrat Bold"/>
                <a:sym typeface="Montserrat Bold"/>
              </a:rPr>
              <a:t>Value: </a:t>
            </a:r>
            <a:r>
              <a:rPr lang="en-US" sz="1300">
                <a:solidFill>
                  <a:srgbClr val="000000"/>
                </a:solidFill>
                <a:latin typeface="Montserrat"/>
                <a:ea typeface="Montserrat"/>
                <a:cs typeface="Montserrat"/>
                <a:sym typeface="Montserrat"/>
              </a:rPr>
              <a:t>This screen allows for easy monitoring of the accounting setup progress, ensuring that all necessary configurations for the primary ledger are completed in a systematic manner before proceeding to transaction processing.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86" r="-138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14165"/>
            <a:ext cx="8926255" cy="18243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Ledger Definition</a:t>
            </a:r>
          </a:p>
          <a:p>
            <a:pPr algn="l">
              <a:lnSpc>
                <a:spcPts val="1820"/>
              </a:lnSpc>
            </a:pPr>
            <a:r>
              <a:rPr lang="en-US" sz="1300" b="1">
                <a:solidFill>
                  <a:srgbClr val="000000"/>
                </a:solidFill>
                <a:latin typeface="Montserrat Bold"/>
                <a:ea typeface="Montserrat Bold"/>
                <a:cs typeface="Montserrat Bold"/>
                <a:sym typeface="Montserrat Bold"/>
              </a:rPr>
              <a:t>Focus</a:t>
            </a:r>
            <a:r>
              <a:rPr lang="en-US" sz="1300">
                <a:solidFill>
                  <a:srgbClr val="000000"/>
                </a:solidFill>
                <a:latin typeface="Montserrat"/>
                <a:ea typeface="Montserrat"/>
                <a:cs typeface="Montserrat"/>
                <a:sym typeface="Montserrat"/>
              </a:rPr>
              <a:t>: Defining the core attributes of the Primary Ledger (AHC-LG).</a:t>
            </a:r>
          </a:p>
          <a:p>
            <a:pPr algn="l">
              <a:lnSpc>
                <a:spcPts val="1820"/>
              </a:lnSpc>
            </a:pPr>
            <a:r>
              <a:rPr lang="en-US" sz="1300" b="1">
                <a:solidFill>
                  <a:srgbClr val="000000"/>
                </a:solidFill>
                <a:latin typeface="Montserrat Bold"/>
                <a:ea typeface="Montserrat Bold"/>
                <a:cs typeface="Montserrat Bold"/>
                <a:sym typeface="Montserrat Bold"/>
              </a:rPr>
              <a:t>Visual Information:</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Specifies the Ledger Name, Short Name, and functional Currency as EGP.</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Links the Chart of Accounts (AHC-Structure) and Accounting Calendar (AHC-Calendar).</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Sets the Subledger Accounting Method to Standard Accrual, owned by Oracle.</a:t>
            </a:r>
          </a:p>
          <a:p>
            <a:pPr algn="l">
              <a:lnSpc>
                <a:spcPts val="1820"/>
              </a:lnSpc>
            </a:pPr>
            <a:r>
              <a:rPr lang="en-US" sz="1300" b="1">
                <a:solidFill>
                  <a:srgbClr val="000000"/>
                </a:solidFill>
                <a:latin typeface="Montserrat Bold"/>
                <a:ea typeface="Montserrat Bold"/>
                <a:cs typeface="Montserrat Bold"/>
                <a:sym typeface="Montserrat Bold"/>
              </a:rPr>
              <a:t>Value</a:t>
            </a:r>
            <a:r>
              <a:rPr lang="en-US" sz="1300">
                <a:solidFill>
                  <a:srgbClr val="000000"/>
                </a:solidFill>
                <a:latin typeface="Montserrat"/>
                <a:ea typeface="Montserrat"/>
                <a:cs typeface="Montserrat"/>
                <a:sym typeface="Montserrat"/>
              </a:rPr>
              <a:t>: This screen establishes the fundamental structure of the primary ledger, dictating how financial data will be organized, the fiscal periods used, and the accounting principles applied to subledger transactions.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133" r="-1133"/>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Ledger Options Configuration</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Here, we're setting up key processing options for the Primary Ledger (AHC-LG).</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Retained Earnings Account: </a:t>
            </a:r>
            <a:r>
              <a:rPr lang="en-US" sz="1200">
                <a:solidFill>
                  <a:srgbClr val="000000"/>
                </a:solidFill>
                <a:latin typeface="Montserrat"/>
                <a:ea typeface="Montserrat"/>
                <a:cs typeface="Montserrat"/>
                <a:sym typeface="Montserrat"/>
              </a:rPr>
              <a:t>We've assigned account 04-000-00000-0000-0000-0000 for year-end profit/loss.</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Journal Processing: </a:t>
            </a:r>
            <a:r>
              <a:rPr lang="en-US" sz="1200">
                <a:solidFill>
                  <a:srgbClr val="000000"/>
                </a:solidFill>
                <a:latin typeface="Montserrat"/>
                <a:ea typeface="Montserrat"/>
                <a:cs typeface="Montserrat"/>
                <a:sym typeface="Montserrat"/>
              </a:rPr>
              <a:t>We've enabled "Enable Intracompany Balancing". This ensures that journal entries within the same legal entity that involve different balancing segments (e.g., different cost centers) are automatically balanced to maintain the accounting equation. Other options like Suspense Account and Journal Approval are visible but not active.</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Currency Translation: </a:t>
            </a:r>
            <a:r>
              <a:rPr lang="en-US" sz="1200">
                <a:solidFill>
                  <a:srgbClr val="000000"/>
                </a:solidFill>
                <a:latin typeface="Montserrat"/>
                <a:ea typeface="Montserrat"/>
                <a:cs typeface="Montserrat"/>
                <a:sym typeface="Montserrat"/>
              </a:rPr>
              <a:t>Fields for currency translation settings are present but not yet configured.</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By setting the Retained Earnings Account, we've prepared for year-end closing. Enabling Intracompany Balancing ensures financial integrity within the legal entity across different balancing segments. Other options allow for further customization.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965" r="-965"/>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2936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Creating and Selecting the Retained Earnings Account</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Here, we are creating and then selecting the specific account for Retained Earnings for the Primary Ledger (AHC-LG), all within this page.</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Creation</a:t>
            </a:r>
            <a:r>
              <a:rPr lang="en-US" sz="1200">
                <a:solidFill>
                  <a:srgbClr val="000000"/>
                </a:solidFill>
                <a:latin typeface="Montserrat"/>
                <a:ea typeface="Montserrat"/>
                <a:cs typeface="Montserrat"/>
                <a:sym typeface="Montserrat"/>
              </a:rPr>
              <a:t>: The Retained Earnings Account with the Code Combination 04-000-00000-0000-0000-0000 was created directly on this screen.</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Selection</a:t>
            </a:r>
            <a:r>
              <a:rPr lang="en-US" sz="1200">
                <a:solidFill>
                  <a:srgbClr val="000000"/>
                </a:solidFill>
                <a:latin typeface="Montserrat"/>
                <a:ea typeface="Montserrat"/>
                <a:cs typeface="Montserrat"/>
                <a:sym typeface="Montserrat"/>
              </a:rPr>
              <a:t>: Following its creation, this Code Combination was selected as the designated Retained Earnings Account.</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By creating and immediately selecting this specific Retained Earnings Account, we ensure the system correctly rolls over the year's profit or loss into this account during the financial year-end close, which is crucial for accurate financial reporting.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52" r="-1352"/>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0840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Advanced Ledger Options</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Configuring key advanced settings for the Primary Ledger (AHC-LG).</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Budgetary Control: Enabled, with Reserve for Encumbrance Account set to 04-000-00002-0000-0000-0000.</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Other Options: Journal Reconciliation and Average Balance features are not enabled.</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Enabling Budgetary Control is a significant step towards better financial discipline. By specifying the Reserve for Encumbrance Account (04-000-00002-0000-0000-0000), we allow the system to track committed funds for anticipated expenses. This helps in preventing overspending and provides a clearer view of the organization's financial commitments. The other advanced options offer additional functionalities for reconciliation and reporting that can be explored later.</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556" r="-155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0840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Creating and Selecting the Reserve for Encumbrance Account</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Here, we are creating and then selecting the Reserve for Encumbrance Account for the Primary Ledger (AHC-LG) on this page.</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Creation</a:t>
            </a:r>
            <a:r>
              <a:rPr lang="en-US" sz="1200">
                <a:solidFill>
                  <a:srgbClr val="000000"/>
                </a:solidFill>
                <a:latin typeface="Montserrat"/>
                <a:ea typeface="Montserrat"/>
                <a:cs typeface="Montserrat"/>
                <a:sym typeface="Montserrat"/>
              </a:rPr>
              <a:t>: The Reserve for Encumbrance Account with the Code Combination 04-000-00002-0000-0000-0000 was created directly here.</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Selection</a:t>
            </a:r>
            <a:r>
              <a:rPr lang="en-US" sz="1200">
                <a:solidFill>
                  <a:srgbClr val="000000"/>
                </a:solidFill>
                <a:latin typeface="Montserrat"/>
                <a:ea typeface="Montserrat"/>
                <a:cs typeface="Montserrat"/>
                <a:sym typeface="Montserrat"/>
              </a:rPr>
              <a:t>: This Code Combination was then selected as the designated Reserve for Encumbrance Account.</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By creating and immediately selecting this specific Reserve for Encumbrance Account, we enable the system to properly track and reserve funds for anticipated expenditures (encumbrances) under budgetary control, leading to better financial management.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22080" y="2669615"/>
            <a:ext cx="1975970" cy="19759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4" name="TextBox 4"/>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5" name="Freeform 5"/>
          <p:cNvSpPr/>
          <p:nvPr/>
        </p:nvSpPr>
        <p:spPr>
          <a:xfrm>
            <a:off x="0" y="5585620"/>
            <a:ext cx="9753600" cy="3144561"/>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6" name="Group 6"/>
          <p:cNvGrpSpPr/>
          <p:nvPr/>
        </p:nvGrpSpPr>
        <p:grpSpPr>
          <a:xfrm>
            <a:off x="-1377552" y="-1179509"/>
            <a:ext cx="2755104" cy="27551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7441"/>
            </a:solidFill>
          </p:spPr>
          <p:txBody>
            <a:bodyPr/>
            <a:lstStyle/>
            <a:p>
              <a:endParaRPr lang="en-AE"/>
            </a:p>
          </p:txBody>
        </p:sp>
        <p:sp>
          <p:nvSpPr>
            <p:cNvPr id="8" name="TextBox 8"/>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9" name="Freeform 9"/>
          <p:cNvSpPr/>
          <p:nvPr/>
        </p:nvSpPr>
        <p:spPr>
          <a:xfrm>
            <a:off x="731520" y="5224634"/>
            <a:ext cx="1025814" cy="1025814"/>
          </a:xfrm>
          <a:custGeom>
            <a:avLst/>
            <a:gdLst/>
            <a:ahLst/>
            <a:cxnLst/>
            <a:rect l="l" t="t" r="r" b="b"/>
            <a:pathLst>
              <a:path w="1025814" h="1025814">
                <a:moveTo>
                  <a:pt x="0" y="0"/>
                </a:moveTo>
                <a:lnTo>
                  <a:pt x="1025814" y="0"/>
                </a:lnTo>
                <a:lnTo>
                  <a:pt x="1025814" y="1025814"/>
                </a:lnTo>
                <a:lnTo>
                  <a:pt x="0" y="10258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0" name="Freeform 10"/>
          <p:cNvSpPr/>
          <p:nvPr/>
        </p:nvSpPr>
        <p:spPr>
          <a:xfrm>
            <a:off x="7512401" y="-521129"/>
            <a:ext cx="1074077" cy="1074077"/>
          </a:xfrm>
          <a:custGeom>
            <a:avLst/>
            <a:gdLst/>
            <a:ahLst/>
            <a:cxnLst/>
            <a:rect l="l" t="t" r="r" b="b"/>
            <a:pathLst>
              <a:path w="1074077" h="1074077">
                <a:moveTo>
                  <a:pt x="0" y="0"/>
                </a:moveTo>
                <a:lnTo>
                  <a:pt x="1074076" y="0"/>
                </a:lnTo>
                <a:lnTo>
                  <a:pt x="1074076" y="1074076"/>
                </a:lnTo>
                <a:lnTo>
                  <a:pt x="0" y="1074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1" name="Freeform 11"/>
          <p:cNvSpPr/>
          <p:nvPr/>
        </p:nvSpPr>
        <p:spPr>
          <a:xfrm>
            <a:off x="0" y="6141328"/>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6"/>
            <a:stretch>
              <a:fillRect/>
            </a:stretch>
          </a:blipFill>
        </p:spPr>
        <p:txBody>
          <a:bodyPr/>
          <a:lstStyle/>
          <a:p>
            <a:endParaRPr lang="en-AE"/>
          </a:p>
        </p:txBody>
      </p:sp>
      <p:sp>
        <p:nvSpPr>
          <p:cNvPr id="12" name="Freeform 12"/>
          <p:cNvSpPr/>
          <p:nvPr/>
        </p:nvSpPr>
        <p:spPr>
          <a:xfrm>
            <a:off x="7758145" y="143326"/>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7"/>
            <a:stretch>
              <a:fillRect/>
            </a:stretch>
          </a:blipFill>
        </p:spPr>
        <p:txBody>
          <a:bodyPr/>
          <a:lstStyle/>
          <a:p>
            <a:endParaRPr lang="en-AE"/>
          </a:p>
        </p:txBody>
      </p:sp>
      <p:sp>
        <p:nvSpPr>
          <p:cNvPr id="13" name="Freeform 13"/>
          <p:cNvSpPr/>
          <p:nvPr/>
        </p:nvSpPr>
        <p:spPr>
          <a:xfrm>
            <a:off x="107746" y="143326"/>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8"/>
            <a:stretch>
              <a:fillRect/>
            </a:stretch>
          </a:blipFill>
        </p:spPr>
        <p:txBody>
          <a:bodyPr/>
          <a:lstStyle/>
          <a:p>
            <a:endParaRPr lang="en-AE"/>
          </a:p>
        </p:txBody>
      </p:sp>
      <p:grpSp>
        <p:nvGrpSpPr>
          <p:cNvPr id="14" name="Group 14"/>
          <p:cNvGrpSpPr/>
          <p:nvPr/>
        </p:nvGrpSpPr>
        <p:grpSpPr>
          <a:xfrm>
            <a:off x="2033098" y="1208130"/>
            <a:ext cx="9396072" cy="640070"/>
            <a:chOff x="0" y="0"/>
            <a:chExt cx="12528096" cy="853427"/>
          </a:xfrm>
        </p:grpSpPr>
        <p:grpSp>
          <p:nvGrpSpPr>
            <p:cNvPr id="15" name="Group 15"/>
            <p:cNvGrpSpPr/>
            <p:nvPr/>
          </p:nvGrpSpPr>
          <p:grpSpPr>
            <a:xfrm>
              <a:off x="0" y="0"/>
              <a:ext cx="8909478" cy="853427"/>
              <a:chOff x="0" y="0"/>
              <a:chExt cx="2474855" cy="237063"/>
            </a:xfrm>
          </p:grpSpPr>
          <p:sp>
            <p:nvSpPr>
              <p:cNvPr id="16" name="Freeform 16"/>
              <p:cNvSpPr/>
              <p:nvPr/>
            </p:nvSpPr>
            <p:spPr>
              <a:xfrm>
                <a:off x="0" y="0"/>
                <a:ext cx="2474855" cy="237063"/>
              </a:xfrm>
              <a:custGeom>
                <a:avLst/>
                <a:gdLst/>
                <a:ahLst/>
                <a:cxnLst/>
                <a:rect l="l" t="t" r="r" b="b"/>
                <a:pathLst>
                  <a:path w="2474855" h="237063">
                    <a:moveTo>
                      <a:pt x="41710" y="0"/>
                    </a:moveTo>
                    <a:lnTo>
                      <a:pt x="2433145" y="0"/>
                    </a:lnTo>
                    <a:cubicBezTo>
                      <a:pt x="2456181" y="0"/>
                      <a:pt x="2474855" y="18674"/>
                      <a:pt x="2474855" y="41710"/>
                    </a:cubicBezTo>
                    <a:lnTo>
                      <a:pt x="2474855" y="195353"/>
                    </a:lnTo>
                    <a:cubicBezTo>
                      <a:pt x="2474855" y="218389"/>
                      <a:pt x="2456181" y="237063"/>
                      <a:pt x="2433145" y="237063"/>
                    </a:cubicBezTo>
                    <a:lnTo>
                      <a:pt x="41710" y="237063"/>
                    </a:lnTo>
                    <a:cubicBezTo>
                      <a:pt x="18674" y="237063"/>
                      <a:pt x="0" y="218389"/>
                      <a:pt x="0" y="195353"/>
                    </a:cubicBezTo>
                    <a:lnTo>
                      <a:pt x="0" y="41710"/>
                    </a:lnTo>
                    <a:cubicBezTo>
                      <a:pt x="0" y="18674"/>
                      <a:pt x="18674" y="0"/>
                      <a:pt x="41710" y="0"/>
                    </a:cubicBezTo>
                    <a:close/>
                  </a:path>
                </a:pathLst>
              </a:custGeom>
              <a:solidFill>
                <a:srgbClr val="084427"/>
              </a:solidFill>
            </p:spPr>
            <p:txBody>
              <a:bodyPr/>
              <a:lstStyle/>
              <a:p>
                <a:endParaRPr lang="en-AE"/>
              </a:p>
            </p:txBody>
          </p:sp>
          <p:sp>
            <p:nvSpPr>
              <p:cNvPr id="17" name="TextBox 17"/>
              <p:cNvSpPr txBox="1"/>
              <p:nvPr/>
            </p:nvSpPr>
            <p:spPr>
              <a:xfrm>
                <a:off x="0" y="47625"/>
                <a:ext cx="2474855" cy="189438"/>
              </a:xfrm>
              <a:prstGeom prst="rect">
                <a:avLst/>
              </a:prstGeom>
            </p:spPr>
            <p:txBody>
              <a:bodyPr lIns="50800" tIns="50800" rIns="50800" bIns="50800" rtlCol="0" anchor="ctr"/>
              <a:lstStyle/>
              <a:p>
                <a:pPr algn="ctr">
                  <a:lnSpc>
                    <a:spcPts val="1620"/>
                  </a:lnSpc>
                </a:pPr>
                <a:endParaRPr/>
              </a:p>
            </p:txBody>
          </p:sp>
        </p:grpSp>
        <p:sp>
          <p:nvSpPr>
            <p:cNvPr id="18" name="TextBox 18"/>
            <p:cNvSpPr txBox="1"/>
            <p:nvPr/>
          </p:nvSpPr>
          <p:spPr>
            <a:xfrm>
              <a:off x="2738696" y="176524"/>
              <a:ext cx="9789400" cy="462280"/>
            </a:xfrm>
            <a:prstGeom prst="rect">
              <a:avLst/>
            </a:prstGeom>
          </p:spPr>
          <p:txBody>
            <a:bodyPr lIns="0" tIns="0" rIns="0" bIns="0" rtlCol="0" anchor="t">
              <a:spAutoFit/>
            </a:bodyPr>
            <a:lstStyle/>
            <a:p>
              <a:pPr marL="0" lvl="0" indent="0" algn="l">
                <a:lnSpc>
                  <a:spcPts val="2940"/>
                </a:lnSpc>
              </a:pPr>
              <a:r>
                <a:rPr lang="en-US" sz="2100" b="1">
                  <a:solidFill>
                    <a:srgbClr val="FFFFFF"/>
                  </a:solidFill>
                  <a:latin typeface="Montserrat Bold"/>
                  <a:ea typeface="Montserrat Bold"/>
                  <a:cs typeface="Montserrat Bold"/>
                  <a:sym typeface="Montserrat Bold"/>
                </a:rPr>
                <a:t>TEAM MEAMBERS</a:t>
              </a:r>
            </a:p>
          </p:txBody>
        </p:sp>
      </p:grpSp>
      <p:sp>
        <p:nvSpPr>
          <p:cNvPr id="19" name="TextBox 19"/>
          <p:cNvSpPr txBox="1"/>
          <p:nvPr/>
        </p:nvSpPr>
        <p:spPr>
          <a:xfrm>
            <a:off x="707389" y="2213844"/>
            <a:ext cx="7342050" cy="2204963"/>
          </a:xfrm>
          <a:prstGeom prst="rect">
            <a:avLst/>
          </a:prstGeom>
        </p:spPr>
        <p:txBody>
          <a:bodyPr lIns="0" tIns="0" rIns="0" bIns="0" rtlCol="0" anchor="t">
            <a:spAutoFit/>
          </a:bodyPr>
          <a:lstStyle/>
          <a:p>
            <a:pPr algn="l">
              <a:lnSpc>
                <a:spcPts val="2940"/>
              </a:lnSpc>
            </a:pPr>
            <a:r>
              <a:rPr lang="en-US" sz="2100" dirty="0">
                <a:solidFill>
                  <a:srgbClr val="000000"/>
                </a:solidFill>
                <a:latin typeface="Montserrat"/>
                <a:ea typeface="Montserrat"/>
                <a:cs typeface="Montserrat"/>
                <a:sym typeface="Montserrat"/>
              </a:rPr>
              <a:t>Mahmoud </a:t>
            </a:r>
            <a:r>
              <a:rPr lang="en-US" sz="2100" dirty="0" err="1">
                <a:solidFill>
                  <a:srgbClr val="000000"/>
                </a:solidFill>
                <a:latin typeface="Montserrat"/>
                <a:ea typeface="Montserrat"/>
                <a:cs typeface="Montserrat"/>
                <a:sym typeface="Montserrat"/>
              </a:rPr>
              <a:t>Azazzy</a:t>
            </a:r>
            <a:r>
              <a:rPr lang="en-US" sz="2100" dirty="0">
                <a:solidFill>
                  <a:srgbClr val="000000"/>
                </a:solidFill>
                <a:latin typeface="Montserrat"/>
                <a:ea typeface="Montserrat"/>
                <a:cs typeface="Montserrat"/>
                <a:sym typeface="Montserrat"/>
              </a:rPr>
              <a:t> Elsayed </a:t>
            </a:r>
            <a:r>
              <a:rPr lang="en-US" sz="2100" dirty="0" err="1">
                <a:solidFill>
                  <a:srgbClr val="000000"/>
                </a:solidFill>
                <a:latin typeface="Montserrat"/>
                <a:ea typeface="Montserrat"/>
                <a:cs typeface="Montserrat"/>
                <a:sym typeface="Montserrat"/>
              </a:rPr>
              <a:t>Azazzy</a:t>
            </a:r>
            <a:endParaRPr lang="en-US" sz="2100" dirty="0">
              <a:solidFill>
                <a:srgbClr val="000000"/>
              </a:solidFill>
              <a:latin typeface="Montserrat"/>
              <a:ea typeface="Montserrat"/>
              <a:cs typeface="Montserrat"/>
              <a:sym typeface="Montserrat"/>
            </a:endParaRPr>
          </a:p>
          <a:p>
            <a:pPr algn="l">
              <a:lnSpc>
                <a:spcPts val="2940"/>
              </a:lnSpc>
            </a:pPr>
            <a:r>
              <a:rPr lang="en-US" sz="2100" dirty="0">
                <a:solidFill>
                  <a:srgbClr val="000000"/>
                </a:solidFill>
                <a:latin typeface="Montserrat"/>
                <a:ea typeface="Montserrat"/>
                <a:cs typeface="Montserrat"/>
                <a:sym typeface="Montserrat"/>
              </a:rPr>
              <a:t>Fares Mohamed Abdelrahim</a:t>
            </a:r>
          </a:p>
          <a:p>
            <a:pPr algn="l">
              <a:lnSpc>
                <a:spcPts val="2940"/>
              </a:lnSpc>
            </a:pPr>
            <a:r>
              <a:rPr lang="en-US" sz="2100" dirty="0">
                <a:solidFill>
                  <a:srgbClr val="000000"/>
                </a:solidFill>
                <a:latin typeface="Montserrat"/>
                <a:ea typeface="Montserrat"/>
                <a:cs typeface="Montserrat"/>
                <a:sym typeface="Montserrat"/>
              </a:rPr>
              <a:t>Raneem Awni Hussein</a:t>
            </a:r>
          </a:p>
          <a:p>
            <a:pPr algn="l">
              <a:lnSpc>
                <a:spcPts val="2940"/>
              </a:lnSpc>
            </a:pPr>
            <a:r>
              <a:rPr lang="en-US" sz="2100" dirty="0">
                <a:solidFill>
                  <a:srgbClr val="000000"/>
                </a:solidFill>
                <a:latin typeface="Montserrat"/>
                <a:ea typeface="Montserrat"/>
                <a:cs typeface="Montserrat"/>
                <a:sym typeface="Montserrat"/>
              </a:rPr>
              <a:t>Mohamed Essam El-Din Hassan</a:t>
            </a:r>
          </a:p>
          <a:p>
            <a:pPr algn="l">
              <a:lnSpc>
                <a:spcPts val="2940"/>
              </a:lnSpc>
            </a:pPr>
            <a:r>
              <a:rPr lang="en-US" sz="2100" dirty="0">
                <a:solidFill>
                  <a:srgbClr val="000000"/>
                </a:solidFill>
                <a:latin typeface="Montserrat"/>
                <a:ea typeface="Montserrat"/>
                <a:cs typeface="Montserrat"/>
                <a:sym typeface="Montserrat"/>
              </a:rPr>
              <a:t>Amira Mostafa El-Zahaby</a:t>
            </a:r>
          </a:p>
          <a:p>
            <a:pPr marL="0" lvl="0" indent="0" algn="l">
              <a:lnSpc>
                <a:spcPts val="2940"/>
              </a:lnSpc>
            </a:pPr>
            <a:r>
              <a:rPr lang="en-US" sz="2100" dirty="0" err="1">
                <a:solidFill>
                  <a:srgbClr val="000000"/>
                </a:solidFill>
                <a:latin typeface="Montserrat"/>
                <a:ea typeface="Montserrat"/>
                <a:cs typeface="Montserrat"/>
                <a:sym typeface="Montserrat"/>
              </a:rPr>
              <a:t>Shrouk</a:t>
            </a:r>
            <a:r>
              <a:rPr lang="en-US" sz="2100" dirty="0">
                <a:solidFill>
                  <a:srgbClr val="000000"/>
                </a:solidFill>
                <a:latin typeface="Montserrat"/>
                <a:ea typeface="Montserrat"/>
                <a:cs typeface="Montserrat"/>
                <a:sym typeface="Montserrat"/>
              </a:rPr>
              <a:t> Alaa Metwally Taha</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965" r="-965"/>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6649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and Navigation</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completed and pending steps in the Accounting Options for the Primary Ledger (AHC-LG), along with navigation.</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Balancing Segment Value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"Subledger Accounting Options").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 quick visual overview of the accounting setup progress, highlighting finished and unfinished tasks, and offers navigation options for further action or completion.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471" r="-147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2936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Adding a Reporting Currency</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Setting up US Dollars (USD) as an additional reporting currency for the Primary Ledger (AHC-LG).</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Currency Conversion Level: </a:t>
            </a:r>
            <a:r>
              <a:rPr lang="en-US" sz="1200">
                <a:solidFill>
                  <a:srgbClr val="000000"/>
                </a:solidFill>
                <a:latin typeface="Montserrat"/>
                <a:ea typeface="Montserrat"/>
                <a:cs typeface="Montserrat"/>
                <a:sym typeface="Montserrat"/>
              </a:rPr>
              <a:t>We chose "Journal," meaning currency conversion happens at the journal entry level.</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Currency</a:t>
            </a:r>
            <a:r>
              <a:rPr lang="en-US" sz="1200">
                <a:solidFill>
                  <a:srgbClr val="000000"/>
                </a:solidFill>
                <a:latin typeface="Montserrat"/>
                <a:ea typeface="Montserrat"/>
                <a:cs typeface="Montserrat"/>
                <a:sym typeface="Montserrat"/>
              </a:rPr>
              <a:t>: We selected "USD" as the reporting currency.</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Reporting Currency Name:</a:t>
            </a:r>
            <a:r>
              <a:rPr lang="en-US" sz="1200">
                <a:solidFill>
                  <a:srgbClr val="000000"/>
                </a:solidFill>
                <a:latin typeface="Montserrat"/>
                <a:ea typeface="Montserrat"/>
                <a:cs typeface="Montserrat"/>
                <a:sym typeface="Montserrat"/>
              </a:rPr>
              <a:t> We named it "AHC LG USD" for easy identification.</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Currency Translation Options: </a:t>
            </a:r>
            <a:r>
              <a:rPr lang="en-US" sz="1200">
                <a:solidFill>
                  <a:srgbClr val="000000"/>
                </a:solidFill>
                <a:latin typeface="Montserrat"/>
                <a:ea typeface="Montserrat"/>
                <a:cs typeface="Montserrat"/>
                <a:sym typeface="Montserrat"/>
              </a:rPr>
              <a:t>We set the "Default Rate Type" to "Corporate" for currency conversion.</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Error Handling: </a:t>
            </a:r>
            <a:r>
              <a:rPr lang="en-US" sz="1200">
                <a:solidFill>
                  <a:srgbClr val="000000"/>
                </a:solidFill>
                <a:latin typeface="Montserrat"/>
                <a:ea typeface="Montserrat"/>
                <a:cs typeface="Montserrat"/>
                <a:sym typeface="Montserrat"/>
              </a:rPr>
              <a:t>We selected "Report Error" if a conversion rate is missing.</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By adding USD as a reporting currency at the journal level, we can now generate financial reports in both our primary currency and USD. This is useful for various reporting needs, and the chosen settings ensure accurate currency conversion.</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86" r="-138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6649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Reviewing Reporting Currencies</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Shows the Reporting Currency added to the Primary Ledger (AHC-LG).</a:t>
            </a:r>
          </a:p>
          <a:p>
            <a:pPr algn="l">
              <a:lnSpc>
                <a:spcPts val="1680"/>
              </a:lnSpc>
            </a:pPr>
            <a:r>
              <a:rPr lang="en-US" sz="1200" b="1">
                <a:solidFill>
                  <a:srgbClr val="000000"/>
                </a:solidFill>
                <a:latin typeface="Montserrat Bold"/>
                <a:ea typeface="Montserrat Bold"/>
                <a:cs typeface="Montserrat Bold"/>
                <a:sym typeface="Montserrat Bold"/>
              </a:rPr>
              <a:t>What we see:</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Source Ledger Info:</a:t>
            </a:r>
            <a:r>
              <a:rPr lang="en-US" sz="1200">
                <a:solidFill>
                  <a:srgbClr val="000000"/>
                </a:solidFill>
                <a:latin typeface="Montserrat"/>
                <a:ea typeface="Montserrat"/>
                <a:cs typeface="Montserrat"/>
                <a:sym typeface="Montserrat"/>
              </a:rPr>
              <a:t> Basic details of our main ledger (AHC-LG, EGP, etc.).</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Reporting Currency:</a:t>
            </a:r>
            <a:r>
              <a:rPr lang="en-US" sz="1200">
                <a:solidFill>
                  <a:srgbClr val="000000"/>
                </a:solidFill>
                <a:latin typeface="Montserrat"/>
                <a:ea typeface="Montserrat"/>
                <a:cs typeface="Montserrat"/>
                <a:sym typeface="Montserrat"/>
              </a:rPr>
              <a:t> USD is listed with name "AHC LG USD" and conversion at the "Journal" level. Status is "Complete".</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Confirms USD is successfully added as a Reporting Currency for our Primary Ledger, with journal-level conversion. We also see the main ledger details. Buttons allow us to navigate back or complete the setup.</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8745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Reporting Currencies Completed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updated status of setup steps in the Accounting Options for the Primary Ledger (AHC-LG), now with "Reporting Currencies"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Balancing Segment Value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"Reporting Currencies", "Subledger Accounting Options").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an updated quick visual overview of the accounting setup progress, highlighting the newly finished "Reporting Currencies" task alongside other completed and remaining steps.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133" r="-1133"/>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2936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Balancing Segment Value Assignments</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linking specific company codes (Balancing Segment Values) to a group called "AHC-CO-VS" for our main accounting book, AHC-LG.</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Value Set: "AHC-CO-VS" is like a container for our company codes. We've selected it.</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Assigned Values: You see a list. We previously added '04', which represents the entire AHC Company. The others (03, 02, 01) represent more specific entities or sub-companies within AHC (like "Sales &amp; Trading", "Engineering &amp; Construction", "Real Estate").</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step tells the system which company code each transaction belongs to. '04' helps us see the overall company finances, while the others allow us to track the finances of individual sub-companies separately for detailed reporting and analysis.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471" r="-147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8745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Balancing Segment Value Assignments Completed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updated status of setup steps in the Accounting Options for the Primary Ledger (AHC-LG), now with "Balancing Segment Value Assignments"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its assigned Balancing Segment Values (01, 02, 03,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"Reporting Currencies", "Balancing Segment Value Assignments", "Subledger Accounting Options").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an updated quick visual overview of the accounting setup progress, highlighting the newly finished "Balancing Segment Value Assignments" task alongside other completed and remaining steps.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2936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Operating Units</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defining the different business segments or departments within our company for accounting purposes. These are called Operating Units.</a:t>
            </a:r>
          </a:p>
          <a:p>
            <a:pPr algn="l">
              <a:lnSpc>
                <a:spcPts val="1680"/>
              </a:lnSpc>
            </a:pPr>
            <a:r>
              <a:rPr lang="en-US" sz="1200" b="1">
                <a:solidFill>
                  <a:srgbClr val="000000"/>
                </a:solidFill>
                <a:latin typeface="Montserrat Bold"/>
                <a:ea typeface="Montserrat Bold"/>
                <a:cs typeface="Montserrat Bold"/>
                <a:sym typeface="Montserrat Bold"/>
              </a:rPr>
              <a:t>What we see:</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Operating Unit Names: Here's a list of them: </a:t>
            </a:r>
            <a:r>
              <a:rPr lang="en-US" sz="1200">
                <a:solidFill>
                  <a:srgbClr val="000000"/>
                </a:solidFill>
                <a:latin typeface="Montserrat"/>
                <a:ea typeface="Montserrat"/>
                <a:cs typeface="Montserrat"/>
                <a:sym typeface="Montserrat"/>
              </a:rPr>
              <a:t>"AHC Real Estate", "AHC Engineering &amp; Construction", and "AHC Sales &amp; Trading". Think of these as different arms of our AHC Company.</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Business Group:</a:t>
            </a:r>
            <a:r>
              <a:rPr lang="en-US" sz="1200">
                <a:solidFill>
                  <a:srgbClr val="000000"/>
                </a:solidFill>
                <a:latin typeface="Montserrat"/>
                <a:ea typeface="Montserrat"/>
                <a:cs typeface="Montserrat"/>
                <a:sym typeface="Montserrat"/>
              </a:rPr>
              <a:t> They all belong to the "Vision Corporation" umbrella.</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Default Legal Context:</a:t>
            </a:r>
            <a:r>
              <a:rPr lang="en-US" sz="1200">
                <a:solidFill>
                  <a:srgbClr val="000000"/>
                </a:solidFill>
                <a:latin typeface="Montserrat"/>
                <a:ea typeface="Montserrat"/>
                <a:cs typeface="Montserrat"/>
                <a:sym typeface="Montserrat"/>
              </a:rPr>
              <a:t> They are all tied to our main Legal Entity, "AHC LE".</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By setting up these Operating Units, we can track the financial performance of each specific part of our business separately. This gives us a more detailed view than just looking at the overall company and helps us make better decisions for each segment.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133" r="-1133"/>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8745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Operating Units Completed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updated status of setup steps in the Accounting Options for the Primary Ledger (AHC-LG), now with "Operating Units"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its assigned Balancing Segment Values (01, 02, 03,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"Reporting Currencies", "Balancing Segment Value Assignments", "Subledger Accounting Options", "Operating Units").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an updated quick visual overview of the accounting setup progress, highlighting the newly finished "Operating Units" task alongside other completed and remaining steps.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01" r="-130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6649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Intercompany Accounts - Marked as Complete (Single Legal Entity)</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Moving past the Intercompany Accounts setup within the Oracle Advanced Global Intercompany System for the Primary Ledger (AHC-LG).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What I did: I selected "Complete" on this screen.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Why: Since our organization operates with a single legal entity, the configuration of Intercompany Accounts, which is designed for managing transactions between multiple legal entities, is not applicable at this time. Therefore, I marked this step as complete to proceed with the remaining accounting setups relevant to our single-entity structure.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0840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Intercompany Accounts Completed (Single Legal Entity)</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updated status of setup steps in the Accounting Options for the Primary Ledger (AHC-LG), now with "Intercompany Accounts"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its assigned Balancing Segment Values (01, 02, 03,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"Reporting Currencies", "Balancing Segment Value Assignments", "Subledger Accounting Options", "Operating Units", "Intercompany Accounts").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an updated quick visual overview of the accounting setup progress, highlighting that the "Intercompany Accounts" task has been marked as complete (as it's not applicable to our single legal entity) alongside other finished and remaining steps.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7931" y="1982503"/>
            <a:ext cx="10579709" cy="655954"/>
          </a:xfrm>
          <a:prstGeom prst="rect">
            <a:avLst/>
          </a:prstGeom>
        </p:spPr>
        <p:txBody>
          <a:bodyPr lIns="0" tIns="0" rIns="0" bIns="0" rtlCol="0" anchor="t">
            <a:spAutoFit/>
          </a:bodyPr>
          <a:lstStyle/>
          <a:p>
            <a:pPr marL="0" lvl="0" indent="0" algn="l">
              <a:lnSpc>
                <a:spcPts val="5320"/>
              </a:lnSpc>
            </a:pPr>
            <a:r>
              <a:rPr lang="en-US" sz="3800">
                <a:solidFill>
                  <a:srgbClr val="000000"/>
                </a:solidFill>
                <a:latin typeface="Archivo Black"/>
                <a:ea typeface="Archivo Black"/>
                <a:cs typeface="Archivo Black"/>
                <a:sym typeface="Archivo Black"/>
              </a:rPr>
              <a:t>Oracle EBS Financials Modules</a:t>
            </a:r>
          </a:p>
        </p:txBody>
      </p:sp>
      <p:sp>
        <p:nvSpPr>
          <p:cNvPr id="3" name="Freeform 3"/>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4" name="Group 4"/>
          <p:cNvGrpSpPr/>
          <p:nvPr/>
        </p:nvGrpSpPr>
        <p:grpSpPr>
          <a:xfrm>
            <a:off x="-1623060" y="731520"/>
            <a:ext cx="2354580" cy="235458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6" name="TextBox 6"/>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7" name="TextBox 7"/>
          <p:cNvSpPr txBox="1"/>
          <p:nvPr/>
        </p:nvSpPr>
        <p:spPr>
          <a:xfrm>
            <a:off x="1107931" y="3301365"/>
            <a:ext cx="7342050" cy="1833066"/>
          </a:xfrm>
          <a:prstGeom prst="rect">
            <a:avLst/>
          </a:prstGeom>
        </p:spPr>
        <p:txBody>
          <a:bodyPr lIns="0" tIns="0" rIns="0" bIns="0" rtlCol="0" anchor="t">
            <a:spAutoFit/>
          </a:bodyPr>
          <a:lstStyle/>
          <a:p>
            <a:pPr marL="457200" lvl="0" indent="-457200" algn="l">
              <a:lnSpc>
                <a:spcPts val="2940"/>
              </a:lnSpc>
              <a:buFont typeface="+mj-lt"/>
              <a:buAutoNum type="arabicPeriod"/>
            </a:pPr>
            <a:r>
              <a:rPr lang="en-US" sz="2100" dirty="0">
                <a:solidFill>
                  <a:srgbClr val="000000"/>
                </a:solidFill>
                <a:highlight>
                  <a:srgbClr val="00FF00"/>
                </a:highlight>
                <a:latin typeface="Montserrat"/>
                <a:ea typeface="Montserrat"/>
                <a:cs typeface="Montserrat"/>
                <a:sym typeface="Montserrat"/>
              </a:rPr>
              <a:t>General Ledger (GL)</a:t>
            </a:r>
          </a:p>
          <a:p>
            <a:pPr marL="457200" lvl="0" indent="-457200" algn="l">
              <a:lnSpc>
                <a:spcPts val="2940"/>
              </a:lnSpc>
              <a:buFont typeface="+mj-lt"/>
              <a:buAutoNum type="arabicPeriod"/>
            </a:pPr>
            <a:r>
              <a:rPr lang="en-US" sz="2100" dirty="0">
                <a:solidFill>
                  <a:srgbClr val="000000"/>
                </a:solidFill>
                <a:latin typeface="Montserrat"/>
                <a:ea typeface="Montserrat"/>
                <a:cs typeface="Montserrat"/>
                <a:sym typeface="Montserrat"/>
              </a:rPr>
              <a:t>Accounts Payable</a:t>
            </a:r>
          </a:p>
          <a:p>
            <a:pPr marL="457200" lvl="0" indent="-457200" algn="l">
              <a:lnSpc>
                <a:spcPts val="2940"/>
              </a:lnSpc>
              <a:buFont typeface="+mj-lt"/>
              <a:buAutoNum type="arabicPeriod"/>
            </a:pPr>
            <a:r>
              <a:rPr lang="en-US" sz="2100" dirty="0">
                <a:solidFill>
                  <a:srgbClr val="000000"/>
                </a:solidFill>
                <a:latin typeface="Montserrat"/>
                <a:ea typeface="Montserrat"/>
                <a:cs typeface="Montserrat"/>
                <a:sym typeface="Montserrat"/>
              </a:rPr>
              <a:t>Accounts Receivables</a:t>
            </a:r>
          </a:p>
          <a:p>
            <a:pPr marL="457200" lvl="0" indent="-457200" algn="l">
              <a:lnSpc>
                <a:spcPts val="2940"/>
              </a:lnSpc>
              <a:buFont typeface="+mj-lt"/>
              <a:buAutoNum type="arabicPeriod"/>
            </a:pPr>
            <a:r>
              <a:rPr lang="en-US" sz="2100" dirty="0">
                <a:solidFill>
                  <a:srgbClr val="000000"/>
                </a:solidFill>
                <a:latin typeface="Montserrat"/>
                <a:ea typeface="Montserrat"/>
                <a:cs typeface="Montserrat"/>
                <a:sym typeface="Montserrat"/>
              </a:rPr>
              <a:t>Cash management</a:t>
            </a:r>
          </a:p>
          <a:p>
            <a:pPr marL="457200" lvl="0" indent="-457200" algn="l">
              <a:lnSpc>
                <a:spcPts val="2940"/>
              </a:lnSpc>
              <a:buFont typeface="+mj-lt"/>
              <a:buAutoNum type="arabicPeriod"/>
            </a:pPr>
            <a:r>
              <a:rPr lang="en-US" sz="2100" dirty="0">
                <a:solidFill>
                  <a:srgbClr val="000000"/>
                </a:solidFill>
                <a:latin typeface="Montserrat"/>
                <a:ea typeface="Montserrat"/>
                <a:cs typeface="Montserrat"/>
                <a:sym typeface="Montserrat"/>
              </a:rPr>
              <a:t>Fixed Assets</a:t>
            </a:r>
          </a:p>
        </p:txBody>
      </p:sp>
      <p:sp>
        <p:nvSpPr>
          <p:cNvPr id="8" name="Freeform 8"/>
          <p:cNvSpPr/>
          <p:nvPr/>
        </p:nvSpPr>
        <p:spPr>
          <a:xfrm>
            <a:off x="107746" y="391459"/>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4"/>
            <a:stretch>
              <a:fillRect/>
            </a:stretch>
          </a:blipFill>
        </p:spPr>
        <p:txBody>
          <a:bodyPr/>
          <a:lstStyle/>
          <a:p>
            <a:endParaRPr lang="en-AE"/>
          </a:p>
        </p:txBody>
      </p:sp>
      <p:sp>
        <p:nvSpPr>
          <p:cNvPr id="9" name="Freeform 9"/>
          <p:cNvSpPr/>
          <p:nvPr/>
        </p:nvSpPr>
        <p:spPr>
          <a:xfrm>
            <a:off x="7758145" y="339376"/>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5"/>
            <a:stretch>
              <a:fillRect/>
            </a:stretch>
          </a:blipFill>
        </p:spPr>
        <p:txBody>
          <a:bodyPr/>
          <a:lstStyle/>
          <a:p>
            <a:endParaRPr lang="en-AE"/>
          </a:p>
        </p:txBody>
      </p:sp>
      <p:sp>
        <p:nvSpPr>
          <p:cNvPr id="10" name="Freeform 10"/>
          <p:cNvSpPr/>
          <p:nvPr/>
        </p:nvSpPr>
        <p:spPr>
          <a:xfrm>
            <a:off x="0" y="6203756"/>
            <a:ext cx="9753600" cy="3144561"/>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11" name="Freeform 11"/>
          <p:cNvSpPr/>
          <p:nvPr/>
        </p:nvSpPr>
        <p:spPr>
          <a:xfrm>
            <a:off x="107746" y="5953702"/>
            <a:ext cx="2242420" cy="1259955"/>
          </a:xfrm>
          <a:custGeom>
            <a:avLst/>
            <a:gdLst/>
            <a:ahLst/>
            <a:cxnLst/>
            <a:rect l="l" t="t" r="r" b="b"/>
            <a:pathLst>
              <a:path w="2242420" h="1259955">
                <a:moveTo>
                  <a:pt x="0" y="0"/>
                </a:moveTo>
                <a:lnTo>
                  <a:pt x="2242420" y="0"/>
                </a:lnTo>
                <a:lnTo>
                  <a:pt x="2242420" y="1259956"/>
                </a:lnTo>
                <a:lnTo>
                  <a:pt x="0" y="1259956"/>
                </a:lnTo>
                <a:lnTo>
                  <a:pt x="0" y="0"/>
                </a:lnTo>
                <a:close/>
              </a:path>
            </a:pathLst>
          </a:custGeom>
          <a:blipFill>
            <a:blip r:embed="rId8"/>
            <a:stretch>
              <a:fillRect/>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01" r="-130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Intracompany Balancing Rules for AHC LE</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setting up rules for how to automatically balance accounting entries within our main Legal Entity (AHC LE) when different parts of it (Balancing Segment Values) are involved in a transaction.</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Default Rule: We're creating a general rule that says: if a transaction involves any two different parts of our Legal Entity (AHC LE), use these specific "Debit Account" and "Credit Account" to make sure everything balances out. Think of these as automatic balancing accounts.</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"All Other": This means this rule applies to any combination of internal parts that we don't set up a more specific rule for.</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is important because it ensures our accounting always stays balanced, even when money or value moves between different departments or sections within our own Legal Entity. This automatic balancing saves us time and helps prevent errors in our financial records.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556" r="-155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Creating and Finding the Debit Account</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creating and then selecting the specific Debit Account the system should use automatically to balance entries within our company (AHC LE).</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Creating: Right here, on this page, we likely created a new account with the "Company" code '01' (Real Estate) and the "Account" code '00005' (Expense).</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Selecting: After creating it, the system showed us the account code 01-000-00005-0000-0000-0000, and we've selected it.</a:t>
            </a:r>
          </a:p>
          <a:p>
            <a:pPr algn="l">
              <a:lnSpc>
                <a:spcPts val="1680"/>
              </a:lnSpc>
            </a:pPr>
            <a:r>
              <a:rPr lang="en-US" sz="1200" b="1">
                <a:solidFill>
                  <a:srgbClr val="000000"/>
                </a:solidFill>
                <a:latin typeface="Montserrat Bold"/>
                <a:ea typeface="Montserrat Bold"/>
                <a:cs typeface="Montserrat Bold"/>
                <a:sym typeface="Montserrat Bold"/>
              </a:rPr>
              <a:t>Why</a:t>
            </a:r>
            <a:r>
              <a:rPr lang="en-US" sz="1200">
                <a:solidFill>
                  <a:srgbClr val="000000"/>
                </a:solidFill>
                <a:latin typeface="Montserrat"/>
                <a:ea typeface="Montserrat"/>
                <a:cs typeface="Montserrat"/>
                <a:sym typeface="Montserrat"/>
              </a:rPr>
              <a:t>: When we have transactions within AHC LE that involve different parts of the company, and we haven't set up a special balancing rule for them, the system will use this newly created Expense account as the Debit side to make sure the accounting entry is balanced. This helps keep our books accurate without us having to manually figure it out every time.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01" r="-130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Creating and Finding the Credit Account</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creating and then selecting the specific Credit Account the system should automatically use to balance entries within our company (AHC LE).</a:t>
            </a:r>
          </a:p>
          <a:p>
            <a:pPr algn="l">
              <a:lnSpc>
                <a:spcPts val="1680"/>
              </a:lnSpc>
            </a:pPr>
            <a:r>
              <a:rPr lang="en-US" sz="1200" b="1">
                <a:solidFill>
                  <a:srgbClr val="000000"/>
                </a:solidFill>
                <a:latin typeface="Montserrat Bold"/>
                <a:ea typeface="Montserrat Bold"/>
                <a:cs typeface="Montserrat Bold"/>
                <a:sym typeface="Montserrat Bold"/>
              </a:rPr>
              <a:t>What we're doing:</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Creating: Right here, on this page, we likely created a new account with the "Company" code '02' (Engineering &amp; Construction) and the "Account" code '00002' (Liability).</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Selecting: After creating it, the system showed us the account code 02-000-00002-0000-0000-0000, and we've selected it.</a:t>
            </a:r>
          </a:p>
          <a:p>
            <a:pPr algn="l">
              <a:lnSpc>
                <a:spcPts val="1680"/>
              </a:lnSpc>
            </a:pPr>
            <a:r>
              <a:rPr lang="en-US" sz="1200" b="1">
                <a:solidFill>
                  <a:srgbClr val="000000"/>
                </a:solidFill>
                <a:latin typeface="Montserrat Bold"/>
                <a:ea typeface="Montserrat Bold"/>
                <a:cs typeface="Montserrat Bold"/>
                <a:sym typeface="Montserrat Bold"/>
              </a:rPr>
              <a:t>Why</a:t>
            </a:r>
            <a:r>
              <a:rPr lang="en-US" sz="1200">
                <a:solidFill>
                  <a:srgbClr val="000000"/>
                </a:solidFill>
                <a:latin typeface="Montserrat"/>
                <a:ea typeface="Montserrat"/>
                <a:cs typeface="Montserrat"/>
                <a:sym typeface="Montserrat"/>
              </a:rPr>
              <a:t>: Just like we did with the Debit account, we created a Liability account. When we have transactions within AHC LE involving different parts of the company, and no special balancing rule applies, the system will use this newly created Liability account as the Credit side to make sure the accounting entry is balanced. This ensures our books always balance automatically.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01" r="-1301"/>
              </a:stretch>
            </a:blipFill>
          </p:spPr>
          <p:txBody>
            <a:bodyPr/>
            <a:lstStyle/>
            <a:p>
              <a:endParaRPr lang="en-AE"/>
            </a:p>
          </p:txBody>
        </p:sp>
      </p:grpSp>
      <p:sp>
        <p:nvSpPr>
          <p:cNvPr id="11" name="Freeform 11"/>
          <p:cNvSpPr/>
          <p:nvPr/>
        </p:nvSpPr>
        <p:spPr>
          <a:xfrm>
            <a:off x="107746" y="6836410"/>
            <a:ext cx="951977" cy="430073"/>
          </a:xfrm>
          <a:custGeom>
            <a:avLst/>
            <a:gdLst/>
            <a:ahLst/>
            <a:cxnLst/>
            <a:rect l="l" t="t" r="r" b="b"/>
            <a:pathLst>
              <a:path w="951977" h="430073">
                <a:moveTo>
                  <a:pt x="0" y="0"/>
                </a:moveTo>
                <a:lnTo>
                  <a:pt x="951977" y="0"/>
                </a:lnTo>
                <a:lnTo>
                  <a:pt x="951977" y="430072"/>
                </a:lnTo>
                <a:lnTo>
                  <a:pt x="0" y="430072"/>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7127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Intracompany Balancing Rules - Extra Choices for AHC LE</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now looking at some extra settings for how the system balances things within our own company (AHC LE).</a:t>
            </a:r>
          </a:p>
          <a:p>
            <a:pPr algn="l">
              <a:lnSpc>
                <a:spcPts val="1680"/>
              </a:lnSpc>
            </a:pPr>
            <a:r>
              <a:rPr lang="en-US" sz="1200" b="1">
                <a:solidFill>
                  <a:srgbClr val="000000"/>
                </a:solidFill>
                <a:latin typeface="Montserrat Bold"/>
                <a:ea typeface="Montserrat Bold"/>
                <a:cs typeface="Montserrat Bold"/>
                <a:sym typeface="Montserrat Bold"/>
              </a:rPr>
              <a:t>What we're choosing: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Summary Net</a:t>
            </a:r>
            <a:r>
              <a:rPr lang="en-US" sz="1200">
                <a:solidFill>
                  <a:srgbClr val="000000"/>
                </a:solidFill>
                <a:latin typeface="Montserrat"/>
                <a:ea typeface="Montserrat"/>
                <a:cs typeface="Montserrat"/>
                <a:sym typeface="Montserrat"/>
              </a:rPr>
              <a:t>: We've picked this, which means the system will just look at the overall balance needed, not every single transaction. Think of it like getting the final score, not every play.</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Clearing Balancing Segment Value:</a:t>
            </a:r>
            <a:r>
              <a:rPr lang="en-US" sz="1200">
                <a:solidFill>
                  <a:srgbClr val="000000"/>
                </a:solidFill>
                <a:latin typeface="Montserrat"/>
                <a:ea typeface="Montserrat"/>
                <a:cs typeface="Montserrat"/>
                <a:sym typeface="Montserrat"/>
              </a:rPr>
              <a:t> We said we want to use a special "balancing code" for all internal transactions, but we haven't picked that code yet. This code helps the system keep track of what's owed between different parts of our company.</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Manual Option: </a:t>
            </a:r>
            <a:r>
              <a:rPr lang="en-US" sz="1200">
                <a:solidFill>
                  <a:srgbClr val="000000"/>
                </a:solidFill>
                <a:latin typeface="Montserrat"/>
                <a:ea typeface="Montserrat"/>
                <a:cs typeface="Montserrat"/>
                <a:sym typeface="Montserrat"/>
              </a:rPr>
              <a:t>We've also chosen an option that says for some more complicated internal transactions, we might need to manually tell the system which balancing code to use.</a:t>
            </a:r>
          </a:p>
          <a:p>
            <a:pPr algn="l">
              <a:lnSpc>
                <a:spcPts val="1680"/>
              </a:lnSpc>
            </a:pPr>
            <a:r>
              <a:rPr lang="en-US" sz="1200" b="1">
                <a:solidFill>
                  <a:srgbClr val="000000"/>
                </a:solidFill>
                <a:latin typeface="Montserrat Bold"/>
                <a:ea typeface="Montserrat Bold"/>
                <a:cs typeface="Montserrat Bold"/>
                <a:sym typeface="Montserrat Bold"/>
              </a:rPr>
              <a:t>Why</a:t>
            </a:r>
            <a:r>
              <a:rPr lang="en-US" sz="1200">
                <a:solidFill>
                  <a:srgbClr val="000000"/>
                </a:solidFill>
                <a:latin typeface="Montserrat"/>
                <a:ea typeface="Montserrat"/>
                <a:cs typeface="Montserrat"/>
                <a:sym typeface="Montserrat"/>
              </a:rPr>
              <a:t>: These settings give us more control over how the system handles the automatic balancing within AHC LE. By choosing "Summary Net," we keep things simpler. The "Clearing Balancing Segme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 Intracompany Balancing Rules - Rule Done!</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back to the main screen for setting up how to balance things within our own company (AHC LE), and it's telling us we did something right!</a:t>
            </a:r>
          </a:p>
          <a:p>
            <a:pPr algn="l">
              <a:lnSpc>
                <a:spcPts val="1680"/>
              </a:lnSpc>
            </a:pPr>
            <a:r>
              <a:rPr lang="en-US" sz="1200" b="1">
                <a:solidFill>
                  <a:srgbClr val="000000"/>
                </a:solidFill>
                <a:latin typeface="Montserrat Bold"/>
                <a:ea typeface="Montserrat Bold"/>
                <a:cs typeface="Montserrat Bold"/>
                <a:sym typeface="Montserrat Bold"/>
              </a:rPr>
              <a:t>What we see:</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Success Message: Right at the top, it says "Balancing Rules successfully created." Good job, us!</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Our Company: It lists "AHC LE" and says we can "Define Rules" for it, meaning we can make even more specific balancing rules if we need them later.</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All Done (For Now): The status says "Complete," so we're finished setting up the basic balancing rules for transactions within AHC LE.</a:t>
            </a:r>
          </a:p>
          <a:p>
            <a:pPr algn="l">
              <a:lnSpc>
                <a:spcPts val="1680"/>
              </a:lnSpc>
            </a:pPr>
            <a:r>
              <a:rPr lang="en-US" sz="1200" b="1">
                <a:solidFill>
                  <a:srgbClr val="000000"/>
                </a:solidFill>
                <a:latin typeface="Montserrat Bold"/>
                <a:ea typeface="Montserrat Bold"/>
                <a:cs typeface="Montserrat Bold"/>
                <a:sym typeface="Montserrat Bold"/>
              </a:rPr>
              <a:t>Why</a:t>
            </a:r>
            <a:r>
              <a:rPr lang="en-US" sz="1200">
                <a:solidFill>
                  <a:srgbClr val="000000"/>
                </a:solidFill>
                <a:latin typeface="Montserrat"/>
                <a:ea typeface="Montserrat"/>
                <a:cs typeface="Montserrat"/>
                <a:sym typeface="Montserrat"/>
              </a:rPr>
              <a:t>: This screen is like getting a confirmation message after you save your work. It tells us that the default balancing rule we set up in the last few steps is now saved. We can now move on to other accounting setups, knowing the system will automatically try to balance entries within our company.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86" r="-138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0840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Intracompany Balancing Rules Completed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updated status of setup steps in the Accounting Options for the Primary Ledger (AHC-LG), now with "Intracompany Balancing Rules"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its assigned Balancing Segment Values (01, 02, 03,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completed steps ("Ledger Options", "Reporting Currencies", "Balancing Segment Value Assignments", "Subledger Accounting Options", "Operating Units", "Intracompany Balancing Rules").</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an updated quick visual overview of the accounting setup progress, highlighting that the "Intracompany Balancing Rules" task has been successfully completed alongside other finished and remaining steps.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642" r="-1642"/>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Sequencing - Marked Complete (Sequencing Not Configured)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looking at the setup for "Accounting Sequencing" for our main accounting book (AHC-LG). This is about setting up a specific order for journal entries.</a:t>
            </a:r>
          </a:p>
          <a:p>
            <a:pPr algn="l">
              <a:lnSpc>
                <a:spcPts val="1680"/>
              </a:lnSpc>
            </a:pPr>
            <a:r>
              <a:rPr lang="en-US" sz="1200" b="1">
                <a:solidFill>
                  <a:srgbClr val="000000"/>
                </a:solidFill>
                <a:latin typeface="Montserrat Bold"/>
                <a:ea typeface="Montserrat Bold"/>
                <a:cs typeface="Montserrat Bold"/>
                <a:sym typeface="Montserrat Bold"/>
              </a:rPr>
              <a:t>What we see:</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Nothing Set Up: The screen clearly shows "No sequencing contexts found" for AHC-LG. This means no specific order for journal entries has been defined.</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Option to Add: There's a section where a new sequence could be created, with "GL Period Close - GL Journal Entry" as the default.</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"Complete" Button: The "Complete" button was selected.</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Why Nothing Was Done: On this screen, the "Complete" button was selected because no specific sequencing rules are required for our current accounting setup. Since no sequencing contexts were created or exist, this step was intentionally skipped to move forward with the remaining configurations.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301" r="-130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20840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Accounting Setup Status - Sequencing Completed</a:t>
            </a:r>
          </a:p>
          <a:p>
            <a:pPr algn="l">
              <a:lnSpc>
                <a:spcPts val="1680"/>
              </a:lnSpc>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Showing the final status of setup steps in the Accounting Options for the Primary Ledger (AHC-LG), now with "Sequencing" marked as complete.</a:t>
            </a:r>
          </a:p>
          <a:p>
            <a:pPr algn="l">
              <a:lnSpc>
                <a:spcPts val="1680"/>
              </a:lnSpc>
            </a:pPr>
            <a:r>
              <a:rPr lang="en-US" sz="1200" b="1">
                <a:solidFill>
                  <a:srgbClr val="000000"/>
                </a:solidFill>
                <a:latin typeface="Montserrat Bold"/>
                <a:ea typeface="Montserrat Bold"/>
                <a:cs typeface="Montserrat Bold"/>
                <a:sym typeface="Montserrat Bold"/>
              </a:rPr>
              <a:t>Visual Information:</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Displays the linked Legal Entity (AHC LE) and its assigned Balancing Segment Values (01, 02, 03, 04).</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Uses green checkmarks to indicate all setup steps as completed ("Ledger Options", "Reporting Currencies", "Balancing Segment Value Assignments", "Subledger Accounting Options", "Operating Units", "Intercompany Accounts", "Intracompany Balancing Rules", "Sequencing").</a:t>
            </a:r>
          </a:p>
          <a:p>
            <a:pPr algn="l">
              <a:lnSpc>
                <a:spcPts val="1680"/>
              </a:lnSpc>
            </a:pPr>
            <a:r>
              <a:rPr lang="en-US" sz="1200" b="1">
                <a:solidFill>
                  <a:srgbClr val="000000"/>
                </a:solidFill>
                <a:latin typeface="Montserrat Bold"/>
                <a:ea typeface="Montserrat Bold"/>
                <a:cs typeface="Montserrat Bold"/>
                <a:sym typeface="Montserrat Bold"/>
              </a:rPr>
              <a:t>Value</a:t>
            </a:r>
            <a:r>
              <a:rPr lang="en-US" sz="1200">
                <a:solidFill>
                  <a:srgbClr val="000000"/>
                </a:solidFill>
                <a:latin typeface="Montserrat"/>
                <a:ea typeface="Montserrat"/>
                <a:cs typeface="Montserrat"/>
                <a:sym typeface="Montserrat"/>
              </a:rPr>
              <a:t>: This screen provides the final quick visual overview of the accounting setup progress, highlighting that all necessary tasks have been successfully completed.</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l="-1217" r="-121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0363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Setup Finalizing - Check Task</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Meaning: The accounting setup is complete, and the system is now finalizing it.</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Key Action: We must check task 6013785 to ensure it finishes correctly.</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Important: Wait for this task to complete before entering any transactions.</a:t>
            </a:r>
          </a:p>
          <a:p>
            <a:pPr marL="259082" lvl="1" indent="-129541" algn="l">
              <a:lnSpc>
                <a:spcPts val="1680"/>
              </a:lnSpc>
              <a:buFont typeface="Arial"/>
              <a:buChar char="•"/>
            </a:pPr>
            <a:r>
              <a:rPr lang="en-US" sz="1200">
                <a:solidFill>
                  <a:srgbClr val="000000"/>
                </a:solidFill>
                <a:latin typeface="Montserrat"/>
                <a:ea typeface="Montserrat"/>
                <a:cs typeface="Montserrat"/>
                <a:sym typeface="Montserrat"/>
              </a:rPr>
              <a:t>Essentially: Setup done, system applying, check task 6013785 before use.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t="-4190" b="-4190"/>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067272" cy="103632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Task Done - System Ready!</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Focus</a:t>
            </a:r>
            <a:r>
              <a:rPr lang="en-US" sz="1200">
                <a:solidFill>
                  <a:srgbClr val="000000"/>
                </a:solidFill>
                <a:latin typeface="Montserrat"/>
                <a:ea typeface="Montserrat"/>
                <a:cs typeface="Montserrat"/>
                <a:sym typeface="Montserrat"/>
              </a:rPr>
              <a:t>: We're checking if the system finished setting up our accounting.</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What we see: </a:t>
            </a:r>
            <a:r>
              <a:rPr lang="en-US" sz="1200">
                <a:solidFill>
                  <a:srgbClr val="000000"/>
                </a:solidFill>
                <a:latin typeface="Montserrat"/>
                <a:ea typeface="Montserrat"/>
                <a:cs typeface="Montserrat"/>
                <a:sym typeface="Montserrat"/>
              </a:rPr>
              <a:t>Task number 6013785 ("General Ledger Account") says "Completed" and "Normal."</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Meaning</a:t>
            </a:r>
            <a:r>
              <a:rPr lang="en-US" sz="1200">
                <a:solidFill>
                  <a:srgbClr val="000000"/>
                </a:solidFill>
                <a:latin typeface="Montserrat"/>
                <a:ea typeface="Montserrat"/>
                <a:cs typeface="Montserrat"/>
                <a:sym typeface="Montserrat"/>
              </a:rPr>
              <a:t>: Good news! The system has finished applying all the accounting setup changes we made.</a:t>
            </a:r>
          </a:p>
          <a:p>
            <a:pPr marL="259082" lvl="1" indent="-129541" algn="l">
              <a:lnSpc>
                <a:spcPts val="1680"/>
              </a:lnSpc>
              <a:buFont typeface="Arial"/>
              <a:buChar char="•"/>
            </a:pPr>
            <a:r>
              <a:rPr lang="en-US" sz="1200" b="1">
                <a:solidFill>
                  <a:srgbClr val="000000"/>
                </a:solidFill>
                <a:latin typeface="Montserrat Bold"/>
                <a:ea typeface="Montserrat Bold"/>
                <a:cs typeface="Montserrat Bold"/>
                <a:sym typeface="Montserrat Bold"/>
              </a:rPr>
              <a:t>What's next:</a:t>
            </a:r>
            <a:r>
              <a:rPr lang="en-US" sz="1200">
                <a:solidFill>
                  <a:srgbClr val="000000"/>
                </a:solidFill>
                <a:latin typeface="Montserrat"/>
                <a:ea typeface="Montserrat"/>
                <a:cs typeface="Montserrat"/>
                <a:sym typeface="Montserrat"/>
              </a:rPr>
              <a:t> We can now start using the system to record financial transactions. Everything is ready!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082419"/>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391459"/>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5"/>
            <a:stretch>
              <a:fillRect/>
            </a:stretch>
          </a:blipFill>
        </p:spPr>
        <p:txBody>
          <a:bodyPr/>
          <a:lstStyle/>
          <a:p>
            <a:endParaRPr lang="en-AE"/>
          </a:p>
        </p:txBody>
      </p:sp>
      <p:sp>
        <p:nvSpPr>
          <p:cNvPr id="8" name="Freeform 8"/>
          <p:cNvSpPr/>
          <p:nvPr/>
        </p:nvSpPr>
        <p:spPr>
          <a:xfrm>
            <a:off x="7758145" y="339376"/>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6"/>
            <a:stretch>
              <a:fillRect/>
            </a:stretch>
          </a:blipFill>
        </p:spPr>
        <p:txBody>
          <a:bodyPr/>
          <a:lstStyle/>
          <a:p>
            <a:endParaRPr lang="en-AE"/>
          </a:p>
        </p:txBody>
      </p:sp>
      <p:sp>
        <p:nvSpPr>
          <p:cNvPr id="9" name="Freeform 9"/>
          <p:cNvSpPr/>
          <p:nvPr/>
        </p:nvSpPr>
        <p:spPr>
          <a:xfrm>
            <a:off x="4159976" y="1391623"/>
            <a:ext cx="4862104" cy="1947842"/>
          </a:xfrm>
          <a:custGeom>
            <a:avLst/>
            <a:gdLst/>
            <a:ahLst/>
            <a:cxnLst/>
            <a:rect l="l" t="t" r="r" b="b"/>
            <a:pathLst>
              <a:path w="4862104" h="1947842">
                <a:moveTo>
                  <a:pt x="0" y="0"/>
                </a:moveTo>
                <a:lnTo>
                  <a:pt x="4862104" y="0"/>
                </a:lnTo>
                <a:lnTo>
                  <a:pt x="4862104" y="1947842"/>
                </a:lnTo>
                <a:lnTo>
                  <a:pt x="0" y="1947842"/>
                </a:lnTo>
                <a:lnTo>
                  <a:pt x="0" y="0"/>
                </a:lnTo>
                <a:close/>
              </a:path>
            </a:pathLst>
          </a:custGeom>
          <a:blipFill>
            <a:blip r:embed="rId7"/>
            <a:stretch>
              <a:fillRect l="-4305" t="-36544" r="-31287" b="-15763"/>
            </a:stretch>
          </a:blipFill>
          <a:ln w="38100" cap="sq">
            <a:solidFill>
              <a:srgbClr val="097441"/>
            </a:solidFill>
            <a:prstDash val="solid"/>
            <a:miter/>
          </a:ln>
        </p:spPr>
        <p:txBody>
          <a:bodyPr/>
          <a:lstStyle/>
          <a:p>
            <a:endParaRPr lang="en-AE"/>
          </a:p>
        </p:txBody>
      </p:sp>
      <p:sp>
        <p:nvSpPr>
          <p:cNvPr id="10" name="TextBox 10"/>
          <p:cNvSpPr txBox="1"/>
          <p:nvPr/>
        </p:nvSpPr>
        <p:spPr>
          <a:xfrm>
            <a:off x="1107931" y="3873580"/>
            <a:ext cx="7914149" cy="1470660"/>
          </a:xfrm>
          <a:prstGeom prst="rect">
            <a:avLst/>
          </a:prstGeom>
        </p:spPr>
        <p:txBody>
          <a:bodyPr lIns="0" tIns="0" rIns="0" bIns="0" rtlCol="0" anchor="t">
            <a:spAutoFit/>
          </a:bodyPr>
          <a:lstStyle/>
          <a:p>
            <a:pPr marL="0" lvl="0" indent="0" algn="l">
              <a:lnSpc>
                <a:spcPts val="2940"/>
              </a:lnSpc>
            </a:pPr>
            <a:r>
              <a:rPr lang="en-US" sz="2100">
                <a:solidFill>
                  <a:srgbClr val="000000"/>
                </a:solidFill>
                <a:latin typeface="Montserrat"/>
                <a:ea typeface="Montserrat"/>
                <a:cs typeface="Montserrat"/>
                <a:sym typeface="Montserrat"/>
              </a:rPr>
              <a:t>Project structure layout designed for implementation on Oracle software, illustrating the organizational framework and workflow hierarchy to ensure effective planning, coordination, and execution.</a:t>
            </a:r>
          </a:p>
        </p:txBody>
      </p:sp>
      <p:sp>
        <p:nvSpPr>
          <p:cNvPr id="11" name="Freeform 11"/>
          <p:cNvSpPr/>
          <p:nvPr/>
        </p:nvSpPr>
        <p:spPr>
          <a:xfrm>
            <a:off x="0" y="6340237"/>
            <a:ext cx="9753600" cy="3144561"/>
          </a:xfrm>
          <a:custGeom>
            <a:avLst/>
            <a:gdLst/>
            <a:ahLst/>
            <a:cxnLst/>
            <a:rect l="l" t="t" r="r" b="b"/>
            <a:pathLst>
              <a:path w="9753600" h="3144561">
                <a:moveTo>
                  <a:pt x="0" y="0"/>
                </a:moveTo>
                <a:lnTo>
                  <a:pt x="9753600" y="0"/>
                </a:lnTo>
                <a:lnTo>
                  <a:pt x="9753600" y="3144560"/>
                </a:lnTo>
                <a:lnTo>
                  <a:pt x="0" y="31445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604132" y="688434"/>
            <a:ext cx="6888386" cy="3351650"/>
            <a:chOff x="0" y="0"/>
            <a:chExt cx="1732046" cy="842753"/>
          </a:xfrm>
        </p:grpSpPr>
        <p:sp>
          <p:nvSpPr>
            <p:cNvPr id="10" name="Freeform 10"/>
            <p:cNvSpPr/>
            <p:nvPr/>
          </p:nvSpPr>
          <p:spPr>
            <a:xfrm>
              <a:off x="0" y="0"/>
              <a:ext cx="1732045" cy="842753"/>
            </a:xfrm>
            <a:custGeom>
              <a:avLst/>
              <a:gdLst/>
              <a:ahLst/>
              <a:cxnLst/>
              <a:rect l="l" t="t" r="r" b="b"/>
              <a:pathLst>
                <a:path w="1732045" h="842753">
                  <a:moveTo>
                    <a:pt x="0" y="0"/>
                  </a:moveTo>
                  <a:lnTo>
                    <a:pt x="1732045" y="0"/>
                  </a:lnTo>
                  <a:lnTo>
                    <a:pt x="1732045" y="842753"/>
                  </a:lnTo>
                  <a:lnTo>
                    <a:pt x="0" y="842753"/>
                  </a:lnTo>
                  <a:close/>
                </a:path>
              </a:pathLst>
            </a:custGeom>
            <a:blipFill>
              <a:blip r:embed="rId8"/>
              <a:stretch>
                <a:fillRect t="-7874" b="-7874"/>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413673" y="4123690"/>
            <a:ext cx="9339927" cy="2503170"/>
          </a:xfrm>
          <a:prstGeom prst="rect">
            <a:avLst/>
          </a:prstGeom>
        </p:spPr>
        <p:txBody>
          <a:bodyPr lIns="0" tIns="0" rIns="0" bIns="0" rtlCol="0" anchor="t">
            <a:spAutoFit/>
          </a:bodyPr>
          <a:lstStyle/>
          <a:p>
            <a:pPr algn="l">
              <a:lnSpc>
                <a:spcPts val="1680"/>
              </a:lnSpc>
            </a:pPr>
            <a:r>
              <a:rPr lang="en-US" sz="1200" b="1">
                <a:solidFill>
                  <a:srgbClr val="000000"/>
                </a:solidFill>
                <a:latin typeface="Montserrat Bold"/>
                <a:ea typeface="Montserrat Bold"/>
                <a:cs typeface="Montserrat Bold"/>
                <a:sym typeface="Montserrat Bold"/>
              </a:rPr>
              <a:t>Title</a:t>
            </a:r>
            <a:r>
              <a:rPr lang="en-US" sz="1200">
                <a:solidFill>
                  <a:srgbClr val="000000"/>
                </a:solidFill>
                <a:latin typeface="Montserrat"/>
                <a:ea typeface="Montserrat"/>
                <a:cs typeface="Montserrat"/>
                <a:sym typeface="Montserrat"/>
              </a:rPr>
              <a:t>:   Oracle Applications - System Configuration Overview   [Logo/Image placeholder]  </a:t>
            </a:r>
          </a:p>
          <a:p>
            <a:pPr algn="l">
              <a:lnSpc>
                <a:spcPts val="1680"/>
              </a:lnSpc>
            </a:pPr>
            <a:r>
              <a:rPr lang="en-US" sz="1200" b="1">
                <a:solidFill>
                  <a:srgbClr val="000000"/>
                </a:solidFill>
                <a:latin typeface="Montserrat Bold"/>
                <a:ea typeface="Montserrat Bold"/>
                <a:cs typeface="Montserrat Bold"/>
                <a:sym typeface="Montserrat Bold"/>
              </a:rPr>
              <a:t>Navigation Structure :</a:t>
            </a:r>
            <a:r>
              <a:rPr lang="en-US" sz="1200">
                <a:solidFill>
                  <a:srgbClr val="000000"/>
                </a:solidFill>
                <a:latin typeface="Montserrat"/>
                <a:ea typeface="Montserrat"/>
                <a:cs typeface="Montserrat"/>
                <a:sym typeface="Montserrat"/>
              </a:rPr>
              <a:t>Standard menu options (File, Edit, View) - Consistent interface pattern  - Template-style placeholder text  </a:t>
            </a:r>
          </a:p>
          <a:p>
            <a:pPr algn="l">
              <a:lnSpc>
                <a:spcPts val="1680"/>
              </a:lnSpc>
            </a:pPr>
            <a:r>
              <a:rPr lang="en-US" sz="1200" b="1">
                <a:solidFill>
                  <a:srgbClr val="000000"/>
                </a:solidFill>
                <a:latin typeface="Montserrat Bold"/>
                <a:ea typeface="Montserrat Bold"/>
                <a:cs typeface="Montserrat Bold"/>
                <a:sym typeface="Montserrat Bold"/>
              </a:rPr>
              <a:t>Responsibility Configuration</a:t>
            </a:r>
          </a:p>
          <a:p>
            <a:pPr algn="l">
              <a:lnSpc>
                <a:spcPts val="1680"/>
              </a:lnSpc>
            </a:pPr>
            <a:r>
              <a:rPr lang="en-US" sz="1200" b="1">
                <a:solidFill>
                  <a:srgbClr val="000000"/>
                </a:solidFill>
                <a:latin typeface="Montserrat Bold"/>
                <a:ea typeface="Montserrat Bold"/>
                <a:cs typeface="Montserrat Bold"/>
                <a:sym typeface="Montserrat Bold"/>
              </a:rPr>
              <a:t>Key Fields: </a:t>
            </a:r>
            <a:r>
              <a:rPr lang="en-US" sz="1200">
                <a:solidFill>
                  <a:srgbClr val="000000"/>
                </a:solidFill>
                <a:latin typeface="Montserrat"/>
                <a:ea typeface="Montserrat"/>
                <a:cs typeface="Montserrat"/>
                <a:sym typeface="Montserrat"/>
              </a:rPr>
              <a:t>Responsibility Name : AHC-LG -Application: General Ledger -Responsibility key : AHC-LG - Multi-channel availability: - Desktop applications - Self-service web portal - Mobile access  </a:t>
            </a:r>
          </a:p>
          <a:p>
            <a:pPr algn="l">
              <a:lnSpc>
                <a:spcPts val="1680"/>
              </a:lnSpc>
            </a:pPr>
            <a:r>
              <a:rPr lang="en-US" sz="1200" b="1">
                <a:solidFill>
                  <a:srgbClr val="000000"/>
                </a:solidFill>
                <a:latin typeface="Montserrat Bold"/>
                <a:ea typeface="Montserrat Bold"/>
                <a:cs typeface="Montserrat Bold"/>
                <a:sym typeface="Montserrat Bold"/>
              </a:rPr>
              <a:t>System Profile (GL Superuser)</a:t>
            </a:r>
          </a:p>
          <a:p>
            <a:pPr algn="l">
              <a:lnSpc>
                <a:spcPts val="1680"/>
              </a:lnSpc>
            </a:pPr>
            <a:r>
              <a:rPr lang="en-US" sz="1200">
                <a:solidFill>
                  <a:srgbClr val="000000"/>
                </a:solidFill>
                <a:latin typeface="Montserrat"/>
                <a:ea typeface="Montserrat"/>
                <a:cs typeface="Montserrat"/>
                <a:sym typeface="Montserrat"/>
              </a:rPr>
              <a:t>Current menu: *GL_SUPERUSER* (General Ledger elevated privileges) - Web infrastructure details (blank in screenshot)  </a:t>
            </a:r>
          </a:p>
          <a:p>
            <a:pPr algn="l">
              <a:lnSpc>
                <a:spcPts val="1680"/>
              </a:lnSpc>
            </a:pPr>
            <a:r>
              <a:rPr lang="en-US" sz="1200">
                <a:solidFill>
                  <a:srgbClr val="000000"/>
                </a:solidFill>
                <a:latin typeface="Montserrat"/>
                <a:ea typeface="Montserrat"/>
                <a:cs typeface="Montserrat"/>
                <a:sym typeface="Montserrat"/>
              </a:rPr>
              <a:t>- Activation date: 01-Jan-2024 (no expiration)  </a:t>
            </a:r>
          </a:p>
          <a:p>
            <a:pPr algn="l">
              <a:lnSpc>
                <a:spcPts val="1680"/>
              </a:lnSpc>
            </a:pPr>
            <a:r>
              <a:rPr lang="en-US" sz="1200" b="1">
                <a:solidFill>
                  <a:srgbClr val="000000"/>
                </a:solidFill>
                <a:latin typeface="Montserrat Bold"/>
                <a:ea typeface="Montserrat Bold"/>
                <a:cs typeface="Montserrat Bold"/>
                <a:sym typeface="Montserrat Bold"/>
              </a:rPr>
              <a:t>Data Management</a:t>
            </a:r>
            <a:r>
              <a:rPr lang="en-US" sz="1200">
                <a:solidFill>
                  <a:srgbClr val="000000"/>
                </a:solidFill>
                <a:latin typeface="Montserrat"/>
                <a:ea typeface="Montserrat"/>
                <a:cs typeface="Montserrat"/>
                <a:sym typeface="Montserrat"/>
              </a:rPr>
              <a:t> : General Ledger Configuration: - Standard data group - Concurrent program group setup - Request group management  </a:t>
            </a:r>
          </a:p>
          <a:p>
            <a:pPr algn="l">
              <a:lnSpc>
                <a:spcPts val="1680"/>
              </a:lnSpc>
            </a:pPr>
            <a:r>
              <a:rPr lang="en-US" sz="1200" b="1">
                <a:solidFill>
                  <a:srgbClr val="000000"/>
                </a:solidFill>
                <a:latin typeface="Montserrat Bold"/>
                <a:ea typeface="Montserrat Bold"/>
                <a:cs typeface="Montserrat Bold"/>
                <a:sym typeface="Montserrat Bold"/>
              </a:rPr>
              <a:t>Security Controls</a:t>
            </a:r>
            <a:r>
              <a:rPr lang="en-US" sz="1200">
                <a:solidFill>
                  <a:srgbClr val="000000"/>
                </a:solidFill>
                <a:latin typeface="Montserrat"/>
                <a:ea typeface="Montserrat"/>
                <a:cs typeface="Montserrat"/>
                <a:sym typeface="Montserrat"/>
              </a:rPr>
              <a:t> :Menu Exclusions Table:  Function-level restriction capability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17928" b="-27374"/>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4451506" cy="3083204"/>
          </a:xfrm>
          <a:prstGeom prst="rect">
            <a:avLst/>
          </a:prstGeom>
        </p:spPr>
        <p:txBody>
          <a:bodyPr lIns="0" tIns="0" rIns="0" bIns="0" rtlCol="0" anchor="t">
            <a:spAutoFit/>
          </a:bodyPr>
          <a:lstStyle/>
          <a:p>
            <a:pPr algn="l">
              <a:lnSpc>
                <a:spcPts val="980"/>
              </a:lnSpc>
            </a:pPr>
            <a:r>
              <a:rPr lang="en-US" sz="700" b="1">
                <a:solidFill>
                  <a:srgbClr val="000000"/>
                </a:solidFill>
                <a:latin typeface="Montserrat Bold"/>
                <a:ea typeface="Montserrat Bold"/>
                <a:cs typeface="Montserrat Bold"/>
                <a:sym typeface="Montserrat Bold"/>
              </a:rPr>
              <a:t>Oracle Applications – User Profile &amp; Access Control</a:t>
            </a:r>
          </a:p>
          <a:p>
            <a:pPr algn="l">
              <a:lnSpc>
                <a:spcPts val="980"/>
              </a:lnSpc>
            </a:pPr>
            <a:r>
              <a:rPr lang="en-US" sz="700">
                <a:solidFill>
                  <a:srgbClr val="000000"/>
                </a:solidFill>
                <a:latin typeface="Montserrat"/>
                <a:ea typeface="Montserrat"/>
                <a:cs typeface="Montserrat"/>
                <a:sym typeface="Montserrat"/>
              </a:rPr>
              <a:t>Configuring User Roles, Responsibilities, and Security </a:t>
            </a:r>
          </a:p>
          <a:p>
            <a:pPr algn="l">
              <a:lnSpc>
                <a:spcPts val="980"/>
              </a:lnSpc>
            </a:pPr>
            <a:r>
              <a:rPr lang="en-US" sz="700" b="1">
                <a:solidFill>
                  <a:srgbClr val="000000"/>
                </a:solidFill>
                <a:latin typeface="Montserrat Bold"/>
                <a:ea typeface="Montserrat Bold"/>
                <a:cs typeface="Montserrat Bold"/>
                <a:sym typeface="Montserrat Bold"/>
              </a:rPr>
              <a:t>- *User Account Overview*  </a:t>
            </a:r>
          </a:p>
          <a:p>
            <a:pPr algn="l">
              <a:lnSpc>
                <a:spcPts val="980"/>
              </a:lnSpc>
            </a:pPr>
            <a:r>
              <a:rPr lang="en-US" sz="700" b="1">
                <a:solidFill>
                  <a:srgbClr val="000000"/>
                </a:solidFill>
                <a:latin typeface="Montserrat Bold"/>
                <a:ea typeface="Montserrat Bold"/>
                <a:cs typeface="Montserrat Bold"/>
                <a:sym typeface="Montserrat Bold"/>
              </a:rPr>
              <a:t>*User Authentication &amp; Status*  </a:t>
            </a:r>
          </a:p>
          <a:p>
            <a:pPr algn="l">
              <a:lnSpc>
                <a:spcPts val="980"/>
              </a:lnSpc>
            </a:pPr>
            <a:r>
              <a:rPr lang="en-US" sz="700" b="1">
                <a:solidFill>
                  <a:srgbClr val="000000"/>
                </a:solidFill>
                <a:latin typeface="Montserrat Bold"/>
                <a:ea typeface="Montserrat Bold"/>
                <a:cs typeface="Montserrat Bold"/>
                <a:sym typeface="Montserrat Bold"/>
              </a:rPr>
              <a:t>- *Username &amp; Password*: Standard login credentials </a:t>
            </a:r>
          </a:p>
          <a:p>
            <a:pPr algn="l">
              <a:lnSpc>
                <a:spcPts val="980"/>
              </a:lnSpc>
            </a:pPr>
            <a:r>
              <a:rPr lang="en-US" sz="700">
                <a:solidFill>
                  <a:srgbClr val="000000"/>
                </a:solidFill>
                <a:latin typeface="Montserrat"/>
                <a:ea typeface="Montserrat"/>
                <a:cs typeface="Montserrat"/>
                <a:sym typeface="Montserrat"/>
              </a:rPr>
              <a:t>- username :AHC</a:t>
            </a:r>
          </a:p>
          <a:p>
            <a:pPr algn="l">
              <a:lnSpc>
                <a:spcPts val="980"/>
              </a:lnSpc>
            </a:pPr>
            <a:r>
              <a:rPr lang="en-US" sz="700">
                <a:solidFill>
                  <a:srgbClr val="000000"/>
                </a:solidFill>
                <a:latin typeface="Montserrat"/>
                <a:ea typeface="Montserrat"/>
                <a:cs typeface="Montserrat"/>
                <a:sym typeface="Montserrat"/>
              </a:rPr>
              <a:t>- Password:25681012</a:t>
            </a:r>
          </a:p>
          <a:p>
            <a:pPr algn="l">
              <a:lnSpc>
                <a:spcPts val="980"/>
              </a:lnSpc>
            </a:pPr>
            <a:r>
              <a:rPr lang="en-US" sz="700">
                <a:solidFill>
                  <a:srgbClr val="000000"/>
                </a:solidFill>
                <a:latin typeface="Montserrat"/>
                <a:ea typeface="Montserrat"/>
                <a:cs typeface="Montserrat"/>
                <a:sym typeface="Montserrat"/>
              </a:rPr>
              <a:t>-</a:t>
            </a:r>
            <a:r>
              <a:rPr lang="en-US" sz="700" b="1">
                <a:solidFill>
                  <a:srgbClr val="000000"/>
                </a:solidFill>
                <a:latin typeface="Montserrat Bold"/>
                <a:ea typeface="Montserrat Bold"/>
                <a:cs typeface="Montserrat Bold"/>
                <a:sym typeface="Montserrat Bold"/>
              </a:rPr>
              <a:t> *Status*:</a:t>
            </a:r>
            <a:r>
              <a:rPr lang="en-US" sz="700">
                <a:solidFill>
                  <a:srgbClr val="000000"/>
                </a:solidFill>
                <a:latin typeface="Montserrat"/>
                <a:ea typeface="Montserrat"/>
                <a:cs typeface="Montserrat"/>
                <a:sym typeface="Montserrat"/>
              </a:rPr>
              <a:t> "Active" (account is enabled for access).  </a:t>
            </a:r>
          </a:p>
          <a:p>
            <a:pPr algn="l">
              <a:lnSpc>
                <a:spcPts val="980"/>
              </a:lnSpc>
            </a:pPr>
            <a:r>
              <a:rPr lang="en-US" sz="700" b="1">
                <a:solidFill>
                  <a:srgbClr val="000000"/>
                </a:solidFill>
                <a:latin typeface="Montserrat Bold"/>
                <a:ea typeface="Montserrat Bold"/>
                <a:cs typeface="Montserrat Bold"/>
                <a:sym typeface="Montserrat Bold"/>
              </a:rPr>
              <a:t>- *Password Expiration*:  </a:t>
            </a:r>
          </a:p>
          <a:p>
            <a:pPr algn="l">
              <a:lnSpc>
                <a:spcPts val="980"/>
              </a:lnSpc>
            </a:pPr>
            <a:r>
              <a:rPr lang="en-US" sz="700">
                <a:solidFill>
                  <a:srgbClr val="000000"/>
                </a:solidFill>
                <a:latin typeface="Montserrat"/>
                <a:ea typeface="Montserrat"/>
                <a:cs typeface="Montserrat"/>
                <a:sym typeface="Montserrat"/>
              </a:rPr>
              <a:t>  - Symbols (@Qaye, @Accesses) suggest password policy enforcement (e.g., complexity rules, expiry notifications).  </a:t>
            </a:r>
          </a:p>
          <a:p>
            <a:pPr algn="l">
              <a:lnSpc>
                <a:spcPts val="980"/>
              </a:lnSpc>
            </a:pPr>
            <a:r>
              <a:rPr lang="en-US" sz="700" b="1">
                <a:solidFill>
                  <a:srgbClr val="000000"/>
                </a:solidFill>
                <a:latin typeface="Montserrat Bold"/>
                <a:ea typeface="Montserrat Bold"/>
                <a:cs typeface="Montserrat Bold"/>
                <a:sym typeface="Montserrat Bold"/>
              </a:rPr>
              <a:t>*Key Insight*:  </a:t>
            </a:r>
          </a:p>
          <a:p>
            <a:pPr algn="l">
              <a:lnSpc>
                <a:spcPts val="980"/>
              </a:lnSpc>
            </a:pPr>
            <a:r>
              <a:rPr lang="en-US" sz="700" b="1">
                <a:solidFill>
                  <a:srgbClr val="000000"/>
                </a:solidFill>
                <a:latin typeface="Montserrat Bold"/>
                <a:ea typeface="Montserrat Bold"/>
                <a:cs typeface="Montserrat Bold"/>
                <a:sym typeface="Montserrat Bold"/>
              </a:rPr>
              <a:t>- Demonstrates</a:t>
            </a:r>
            <a:r>
              <a:rPr lang="en-US" sz="700">
                <a:solidFill>
                  <a:srgbClr val="000000"/>
                </a:solidFill>
                <a:latin typeface="Montserrat"/>
                <a:ea typeface="Montserrat"/>
                <a:cs typeface="Montserrat"/>
                <a:sym typeface="Montserrat"/>
              </a:rPr>
              <a:t> *secure user provisioning* with compliance features.  </a:t>
            </a:r>
          </a:p>
          <a:p>
            <a:pPr algn="l">
              <a:lnSpc>
                <a:spcPts val="980"/>
              </a:lnSpc>
            </a:pPr>
            <a:r>
              <a:rPr lang="en-US" sz="700" b="1">
                <a:solidFill>
                  <a:srgbClr val="000000"/>
                </a:solidFill>
                <a:latin typeface="Montserrat Bold"/>
                <a:ea typeface="Montserrat Bold"/>
                <a:cs typeface="Montserrat Bold"/>
                <a:sym typeface="Montserrat Bold"/>
              </a:rPr>
              <a:t>- *Effective Dates*:   </a:t>
            </a:r>
          </a:p>
          <a:p>
            <a:pPr algn="l">
              <a:lnSpc>
                <a:spcPts val="980"/>
              </a:lnSpc>
            </a:pPr>
            <a:r>
              <a:rPr lang="en-US" sz="700">
                <a:solidFill>
                  <a:srgbClr val="000000"/>
                </a:solidFill>
                <a:latin typeface="Montserrat"/>
                <a:ea typeface="Montserrat"/>
                <a:cs typeface="Montserrat"/>
                <a:sym typeface="Montserrat"/>
              </a:rPr>
              <a:t> - Active from *01-Jan-2024* (no end date = indefinite access).  </a:t>
            </a:r>
          </a:p>
          <a:p>
            <a:pPr algn="l">
              <a:lnSpc>
                <a:spcPts val="980"/>
              </a:lnSpc>
            </a:pPr>
            <a:r>
              <a:rPr lang="en-US" sz="700" b="1">
                <a:solidFill>
                  <a:srgbClr val="000000"/>
                </a:solidFill>
                <a:latin typeface="Montserrat Bold"/>
                <a:ea typeface="Montserrat Bold"/>
                <a:cs typeface="Montserrat Bold"/>
                <a:sym typeface="Montserrat Bold"/>
              </a:rPr>
              <a:t>*Business Use Case*:  </a:t>
            </a:r>
          </a:p>
          <a:p>
            <a:pPr algn="l">
              <a:lnSpc>
                <a:spcPts val="980"/>
              </a:lnSpc>
            </a:pPr>
            <a:r>
              <a:rPr lang="en-US" sz="700">
                <a:solidFill>
                  <a:srgbClr val="000000"/>
                </a:solidFill>
                <a:latin typeface="Montserrat"/>
                <a:ea typeface="Montserrat"/>
                <a:cs typeface="Montserrat"/>
                <a:sym typeface="Montserrat"/>
              </a:rPr>
              <a:t>- Differentiates internal vs. external users (e.g., vendors accessing supplier portals).  </a:t>
            </a:r>
          </a:p>
          <a:p>
            <a:pPr algn="l">
              <a:lnSpc>
                <a:spcPts val="980"/>
              </a:lnSpc>
            </a:pPr>
            <a:r>
              <a:rPr lang="en-US" sz="700" b="1">
                <a:solidFill>
                  <a:srgbClr val="000000"/>
                </a:solidFill>
                <a:latin typeface="Montserrat Bold"/>
                <a:ea typeface="Montserrat Bold"/>
                <a:cs typeface="Montserrat Bold"/>
                <a:sym typeface="Montserrat Bold"/>
              </a:rPr>
              <a:t> * Responsibility Assignments*  </a:t>
            </a:r>
          </a:p>
          <a:p>
            <a:pPr algn="l">
              <a:lnSpc>
                <a:spcPts val="980"/>
              </a:lnSpc>
            </a:pPr>
            <a:r>
              <a:rPr lang="en-US" sz="700" b="1">
                <a:solidFill>
                  <a:srgbClr val="000000"/>
                </a:solidFill>
                <a:latin typeface="Montserrat Bold"/>
                <a:ea typeface="Montserrat Bold"/>
                <a:cs typeface="Montserrat Bold"/>
                <a:sym typeface="Montserrat Bold"/>
              </a:rPr>
              <a:t> *Direct &amp; Indirect Permissions*  </a:t>
            </a:r>
          </a:p>
          <a:p>
            <a:pPr algn="l">
              <a:lnSpc>
                <a:spcPts val="980"/>
              </a:lnSpc>
            </a:pPr>
            <a:r>
              <a:rPr lang="en-US" sz="700">
                <a:solidFill>
                  <a:srgbClr val="000000"/>
                </a:solidFill>
                <a:latin typeface="Montserrat"/>
                <a:ea typeface="Montserrat"/>
                <a:cs typeface="Montserrat"/>
                <a:sym typeface="Montserrat"/>
              </a:rPr>
              <a:t>- *Direct Responsibilities*: Assigned to the user.  </a:t>
            </a:r>
          </a:p>
          <a:p>
            <a:pPr algn="l">
              <a:lnSpc>
                <a:spcPts val="980"/>
              </a:lnSpc>
            </a:pPr>
            <a:r>
              <a:rPr lang="en-US" sz="700">
                <a:solidFill>
                  <a:srgbClr val="000000"/>
                </a:solidFill>
                <a:latin typeface="Montserrat"/>
                <a:ea typeface="Montserrat"/>
                <a:cs typeface="Montserrat"/>
                <a:sym typeface="Montserrat"/>
              </a:rPr>
              <a:t>- *Indirect Responsibilities*: Inherited via roles/groups.   </a:t>
            </a:r>
          </a:p>
          <a:p>
            <a:pPr algn="l">
              <a:lnSpc>
                <a:spcPts val="980"/>
              </a:lnSpc>
            </a:pPr>
            <a:r>
              <a:rPr lang="en-US" sz="700">
                <a:solidFill>
                  <a:srgbClr val="000000"/>
                </a:solidFill>
                <a:latin typeface="Montserrat"/>
                <a:ea typeface="Montserrat"/>
                <a:cs typeface="Montserrat"/>
                <a:sym typeface="Montserrat"/>
              </a:rPr>
              <a:t>Example Assignments*: </a:t>
            </a:r>
          </a:p>
          <a:p>
            <a:pPr algn="l">
              <a:lnSpc>
                <a:spcPts val="980"/>
              </a:lnSpc>
            </a:pPr>
            <a:r>
              <a:rPr lang="en-US" sz="700">
                <a:solidFill>
                  <a:srgbClr val="000000"/>
                </a:solidFill>
                <a:latin typeface="Montserrat"/>
                <a:ea typeface="Montserrat"/>
                <a:cs typeface="Montserrat"/>
                <a:sym typeface="Montserrat"/>
              </a:rPr>
              <a:t> | Responsibility | Application | Effective From | Security Group | </a:t>
            </a:r>
          </a:p>
          <a:p>
            <a:pPr algn="l">
              <a:lnSpc>
                <a:spcPts val="980"/>
              </a:lnSpc>
            </a:pPr>
            <a:r>
              <a:rPr lang="en-US" sz="700">
                <a:solidFill>
                  <a:srgbClr val="000000"/>
                </a:solidFill>
                <a:latin typeface="Montserrat"/>
                <a:ea typeface="Montserrat"/>
                <a:cs typeface="Montserrat"/>
                <a:sym typeface="Montserrat"/>
              </a:rPr>
              <a:t>|----------------|-------------|----------------|----------------| </a:t>
            </a:r>
          </a:p>
          <a:p>
            <a:pPr algn="l">
              <a:lnSpc>
                <a:spcPts val="980"/>
              </a:lnSpc>
            </a:pPr>
            <a:r>
              <a:rPr lang="en-US" sz="700">
                <a:solidFill>
                  <a:srgbClr val="000000"/>
                </a:solidFill>
                <a:latin typeface="Montserrat"/>
                <a:ea typeface="Montserrat"/>
                <a:cs typeface="Montserrat"/>
                <a:sym typeface="Montserrat"/>
              </a:rPr>
              <a:t>| System Administration | System Admin | 19-Apr-2025 | (Not specified) | </a:t>
            </a:r>
          </a:p>
          <a:p>
            <a:pPr algn="l">
              <a:lnSpc>
                <a:spcPts val="980"/>
              </a:lnSpc>
            </a:pPr>
            <a:r>
              <a:rPr lang="en-US" sz="700">
                <a:solidFill>
                  <a:srgbClr val="000000"/>
                </a:solidFill>
                <a:latin typeface="Montserrat"/>
                <a:ea typeface="Montserrat"/>
                <a:cs typeface="Montserrat"/>
                <a:sym typeface="Montserrat"/>
              </a:rPr>
              <a:t>| General Ledger (2x) | GL Module | 01-Jan-2024 | "Standard" | </a:t>
            </a:r>
          </a:p>
        </p:txBody>
      </p:sp>
      <p:sp>
        <p:nvSpPr>
          <p:cNvPr id="13" name="TextBox 13"/>
          <p:cNvSpPr txBox="1"/>
          <p:nvPr/>
        </p:nvSpPr>
        <p:spPr>
          <a:xfrm>
            <a:off x="4876800" y="3481913"/>
            <a:ext cx="4876800" cy="2846132"/>
          </a:xfrm>
          <a:prstGeom prst="rect">
            <a:avLst/>
          </a:prstGeom>
        </p:spPr>
        <p:txBody>
          <a:bodyPr lIns="0" tIns="0" rIns="0" bIns="0" rtlCol="0" anchor="t">
            <a:spAutoFit/>
          </a:bodyPr>
          <a:lstStyle/>
          <a:p>
            <a:pPr algn="l">
              <a:lnSpc>
                <a:spcPts val="980"/>
              </a:lnSpc>
            </a:pPr>
            <a:r>
              <a:rPr lang="en-US" sz="700">
                <a:solidFill>
                  <a:srgbClr val="000000"/>
                </a:solidFill>
                <a:latin typeface="Montserrat"/>
                <a:ea typeface="Montserrat"/>
                <a:cs typeface="Montserrat"/>
                <a:sym typeface="Montserrat"/>
              </a:rPr>
              <a:t>*</a:t>
            </a:r>
            <a:r>
              <a:rPr lang="en-US" sz="700" b="1">
                <a:solidFill>
                  <a:srgbClr val="000000"/>
                </a:solidFill>
                <a:latin typeface="Montserrat Bold"/>
                <a:ea typeface="Montserrat Bold"/>
                <a:cs typeface="Montserrat Bold"/>
                <a:sym typeface="Montserrat Bold"/>
              </a:rPr>
              <a:t>Key Takeaway*:  </a:t>
            </a:r>
          </a:p>
          <a:p>
            <a:pPr algn="l">
              <a:lnSpc>
                <a:spcPts val="980"/>
              </a:lnSpc>
            </a:pPr>
            <a:r>
              <a:rPr lang="en-US" sz="700">
                <a:solidFill>
                  <a:srgbClr val="000000"/>
                </a:solidFill>
                <a:latin typeface="Montserrat"/>
                <a:ea typeface="Montserrat"/>
                <a:cs typeface="Montserrat"/>
                <a:sym typeface="Montserrat"/>
              </a:rPr>
              <a:t>- *Role-Based Access Control (RBAC)* ensures least-privilege security.  </a:t>
            </a:r>
          </a:p>
          <a:p>
            <a:pPr algn="l">
              <a:lnSpc>
                <a:spcPts val="980"/>
              </a:lnSpc>
            </a:pPr>
            <a:r>
              <a:rPr lang="en-US" sz="700">
                <a:solidFill>
                  <a:srgbClr val="000000"/>
                </a:solidFill>
                <a:latin typeface="Montserrat"/>
                <a:ea typeface="Montserrat"/>
                <a:cs typeface="Montserrat"/>
                <a:sym typeface="Montserrat"/>
              </a:rPr>
              <a:t>*Security &amp; Compliance Features*  </a:t>
            </a:r>
          </a:p>
          <a:p>
            <a:pPr algn="l">
              <a:lnSpc>
                <a:spcPts val="980"/>
              </a:lnSpc>
            </a:pPr>
            <a:r>
              <a:rPr lang="en-US" sz="700" b="1">
                <a:solidFill>
                  <a:srgbClr val="000000"/>
                </a:solidFill>
                <a:latin typeface="Montserrat Bold"/>
                <a:ea typeface="Montserrat Bold"/>
                <a:cs typeface="Montserrat Bold"/>
                <a:sym typeface="Montserrat Bold"/>
              </a:rPr>
              <a:t> *Critical Elements*  </a:t>
            </a:r>
          </a:p>
          <a:p>
            <a:pPr algn="l">
              <a:lnSpc>
                <a:spcPts val="980"/>
              </a:lnSpc>
            </a:pPr>
            <a:r>
              <a:rPr lang="en-US" sz="700">
                <a:solidFill>
                  <a:srgbClr val="000000"/>
                </a:solidFill>
                <a:latin typeface="Montserrat"/>
                <a:ea typeface="Montserrat"/>
                <a:cs typeface="Montserrat"/>
                <a:sym typeface="Montserrat"/>
              </a:rPr>
              <a:t>1. *Effective Dates*:  </a:t>
            </a:r>
          </a:p>
          <a:p>
            <a:pPr algn="l">
              <a:lnSpc>
                <a:spcPts val="980"/>
              </a:lnSpc>
            </a:pPr>
            <a:r>
              <a:rPr lang="en-US" sz="700">
                <a:solidFill>
                  <a:srgbClr val="000000"/>
                </a:solidFill>
                <a:latin typeface="Montserrat"/>
                <a:ea typeface="Montserrat"/>
                <a:cs typeface="Montserrat"/>
                <a:sym typeface="Montserrat"/>
              </a:rPr>
              <a:t>   - Time-bound access (e.g., temporary contractors). </a:t>
            </a:r>
          </a:p>
          <a:p>
            <a:pPr algn="l">
              <a:lnSpc>
                <a:spcPts val="980"/>
              </a:lnSpc>
            </a:pPr>
            <a:r>
              <a:rPr lang="en-US" sz="700">
                <a:solidFill>
                  <a:srgbClr val="000000"/>
                </a:solidFill>
                <a:latin typeface="Montserrat"/>
                <a:ea typeface="Montserrat"/>
                <a:cs typeface="Montserrat"/>
                <a:sym typeface="Montserrat"/>
              </a:rPr>
              <a:t>2. *Security Groups*:  </a:t>
            </a:r>
          </a:p>
          <a:p>
            <a:pPr algn="l">
              <a:lnSpc>
                <a:spcPts val="980"/>
              </a:lnSpc>
            </a:pPr>
            <a:r>
              <a:rPr lang="en-US" sz="700">
                <a:solidFill>
                  <a:srgbClr val="000000"/>
                </a:solidFill>
                <a:latin typeface="Montserrat"/>
                <a:ea typeface="Montserrat"/>
                <a:cs typeface="Montserrat"/>
                <a:sym typeface="Montserrat"/>
              </a:rPr>
              <a:t>   - "Standard" group for baseline permissions.  </a:t>
            </a:r>
          </a:p>
          <a:p>
            <a:pPr algn="l">
              <a:lnSpc>
                <a:spcPts val="980"/>
              </a:lnSpc>
            </a:pPr>
            <a:r>
              <a:rPr lang="en-US" sz="700">
                <a:solidFill>
                  <a:srgbClr val="000000"/>
                </a:solidFill>
                <a:latin typeface="Montserrat"/>
                <a:ea typeface="Montserrat"/>
                <a:cs typeface="Montserrat"/>
                <a:sym typeface="Montserrat"/>
              </a:rPr>
              <a:t>3. *Audit Trail*:  </a:t>
            </a:r>
          </a:p>
          <a:p>
            <a:pPr algn="l">
              <a:lnSpc>
                <a:spcPts val="980"/>
              </a:lnSpc>
            </a:pPr>
            <a:r>
              <a:rPr lang="en-US" sz="700">
                <a:solidFill>
                  <a:srgbClr val="000000"/>
                </a:solidFill>
                <a:latin typeface="Montserrat"/>
                <a:ea typeface="Montserrat"/>
                <a:cs typeface="Montserrat"/>
                <a:sym typeface="Montserrat"/>
              </a:rPr>
              <a:t>   - Clear records of who has access to what (SOX compliance).  </a:t>
            </a:r>
          </a:p>
          <a:p>
            <a:pPr algn="l">
              <a:lnSpc>
                <a:spcPts val="980"/>
              </a:lnSpc>
            </a:pPr>
            <a:r>
              <a:rPr lang="en-US" sz="700" b="1">
                <a:solidFill>
                  <a:srgbClr val="000000"/>
                </a:solidFill>
                <a:latin typeface="Montserrat Bold"/>
                <a:ea typeface="Montserrat Bold"/>
                <a:cs typeface="Montserrat Bold"/>
                <a:sym typeface="Montserrat Bold"/>
              </a:rPr>
              <a:t>*Why It Matters*:  </a:t>
            </a:r>
          </a:p>
          <a:p>
            <a:pPr algn="l">
              <a:lnSpc>
                <a:spcPts val="980"/>
              </a:lnSpc>
            </a:pPr>
            <a:r>
              <a:rPr lang="en-US" sz="700">
                <a:solidFill>
                  <a:srgbClr val="000000"/>
                </a:solidFill>
                <a:latin typeface="Montserrat"/>
                <a:ea typeface="Montserrat"/>
                <a:cs typeface="Montserrat"/>
                <a:sym typeface="Montserrat"/>
              </a:rPr>
              <a:t>- Mitigates risks like *unauthorized access* or *privilege creep*.  </a:t>
            </a:r>
          </a:p>
          <a:p>
            <a:pPr algn="l">
              <a:lnSpc>
                <a:spcPts val="980"/>
              </a:lnSpc>
            </a:pPr>
            <a:r>
              <a:rPr lang="en-US" sz="700">
                <a:solidFill>
                  <a:srgbClr val="000000"/>
                </a:solidFill>
                <a:latin typeface="Montserrat"/>
                <a:ea typeface="Montserrat"/>
                <a:cs typeface="Montserrat"/>
                <a:sym typeface="Montserrat"/>
              </a:rPr>
              <a:t>## *System Navigation &amp; Search*  </a:t>
            </a:r>
          </a:p>
          <a:p>
            <a:pPr algn="l">
              <a:lnSpc>
                <a:spcPts val="980"/>
              </a:lnSpc>
            </a:pPr>
            <a:r>
              <a:rPr lang="en-US" sz="700">
                <a:solidFill>
                  <a:srgbClr val="000000"/>
                </a:solidFill>
                <a:latin typeface="Montserrat"/>
                <a:ea typeface="Montserrat"/>
                <a:cs typeface="Montserrat"/>
                <a:sym typeface="Montserrat"/>
              </a:rPr>
              <a:t>### *User Experience Highlights*  </a:t>
            </a:r>
          </a:p>
          <a:p>
            <a:pPr algn="l">
              <a:lnSpc>
                <a:spcPts val="980"/>
              </a:lnSpc>
            </a:pPr>
            <a:r>
              <a:rPr lang="en-US" sz="700">
                <a:solidFill>
                  <a:srgbClr val="000000"/>
                </a:solidFill>
                <a:latin typeface="Montserrat"/>
                <a:ea typeface="Montserrat"/>
                <a:cs typeface="Montserrat"/>
                <a:sym typeface="Montserrat"/>
              </a:rPr>
              <a:t>- *Persistent Search Bar*: </a:t>
            </a:r>
          </a:p>
          <a:p>
            <a:pPr algn="l">
              <a:lnSpc>
                <a:spcPts val="980"/>
              </a:lnSpc>
            </a:pPr>
            <a:r>
              <a:rPr lang="en-US" sz="700">
                <a:solidFill>
                  <a:srgbClr val="000000"/>
                </a:solidFill>
                <a:latin typeface="Montserrat"/>
                <a:ea typeface="Montserrat"/>
                <a:cs typeface="Montserrat"/>
                <a:sym typeface="Montserrat"/>
              </a:rPr>
              <a:t>Quick access to functions (bottom of screen).  </a:t>
            </a:r>
          </a:p>
          <a:p>
            <a:pPr algn="l">
              <a:lnSpc>
                <a:spcPts val="980"/>
              </a:lnSpc>
            </a:pPr>
            <a:r>
              <a:rPr lang="en-US" sz="700">
                <a:solidFill>
                  <a:srgbClr val="000000"/>
                </a:solidFill>
                <a:latin typeface="Montserrat"/>
                <a:ea typeface="Montserrat"/>
                <a:cs typeface="Montserrat"/>
                <a:sym typeface="Montserrat"/>
              </a:rPr>
              <a:t>- *Tabular Layout*: Structured data for easy permission reviews.  </a:t>
            </a:r>
          </a:p>
          <a:p>
            <a:pPr algn="l">
              <a:lnSpc>
                <a:spcPts val="980"/>
              </a:lnSpc>
            </a:pPr>
            <a:r>
              <a:rPr lang="en-US" sz="700">
                <a:solidFill>
                  <a:srgbClr val="000000"/>
                </a:solidFill>
                <a:latin typeface="Montserrat"/>
                <a:ea typeface="Montserrat"/>
                <a:cs typeface="Montserrat"/>
                <a:sym typeface="Montserrat"/>
              </a:rPr>
              <a:t>*Admin Advantage*:  </a:t>
            </a:r>
          </a:p>
          <a:p>
            <a:pPr algn="l">
              <a:lnSpc>
                <a:spcPts val="980"/>
              </a:lnSpc>
            </a:pPr>
            <a:r>
              <a:rPr lang="en-US" sz="700">
                <a:solidFill>
                  <a:srgbClr val="000000"/>
                </a:solidFill>
                <a:latin typeface="Montserrat"/>
                <a:ea typeface="Montserrat"/>
                <a:cs typeface="Montserrat"/>
                <a:sym typeface="Montserrat"/>
              </a:rPr>
              <a:t>- Simplifies *user onboarding/offboarding* and *access audits*. </a:t>
            </a:r>
          </a:p>
          <a:p>
            <a:pPr algn="l">
              <a:lnSpc>
                <a:spcPts val="980"/>
              </a:lnSpc>
            </a:pPr>
            <a:r>
              <a:rPr lang="en-US" sz="700" b="1">
                <a:solidFill>
                  <a:srgbClr val="000000"/>
                </a:solidFill>
                <a:latin typeface="Montserrat Bold"/>
                <a:ea typeface="Montserrat Bold"/>
                <a:cs typeface="Montserrat Bold"/>
                <a:sym typeface="Montserrat Bold"/>
              </a:rPr>
              <a:t> *Key Takeaways*  </a:t>
            </a:r>
          </a:p>
          <a:p>
            <a:pPr algn="l">
              <a:lnSpc>
                <a:spcPts val="980"/>
              </a:lnSpc>
            </a:pPr>
            <a:r>
              <a:rPr lang="en-US" sz="700">
                <a:solidFill>
                  <a:srgbClr val="000000"/>
                </a:solidFill>
                <a:latin typeface="Montserrat"/>
                <a:ea typeface="Montserrat"/>
                <a:cs typeface="Montserrat"/>
                <a:sym typeface="Montserrat"/>
              </a:rPr>
              <a:t>1. *Flexible User Types*: Supports employees, customers, and suppliers.  </a:t>
            </a:r>
          </a:p>
          <a:p>
            <a:pPr algn="l">
              <a:lnSpc>
                <a:spcPts val="980"/>
              </a:lnSpc>
            </a:pPr>
            <a:r>
              <a:rPr lang="en-US" sz="700">
                <a:solidFill>
                  <a:srgbClr val="000000"/>
                </a:solidFill>
                <a:latin typeface="Montserrat"/>
                <a:ea typeface="Montserrat"/>
                <a:cs typeface="Montserrat"/>
                <a:sym typeface="Montserrat"/>
              </a:rPr>
              <a:t>2. *Granular Permissions*: Direct + indirect responsibility assignments. </a:t>
            </a:r>
          </a:p>
          <a:p>
            <a:pPr algn="l">
              <a:lnSpc>
                <a:spcPts val="980"/>
              </a:lnSpc>
            </a:pPr>
            <a:r>
              <a:rPr lang="en-US" sz="700">
                <a:solidFill>
                  <a:srgbClr val="000000"/>
                </a:solidFill>
                <a:latin typeface="Montserrat"/>
                <a:ea typeface="Montserrat"/>
                <a:cs typeface="Montserrat"/>
                <a:sym typeface="Montserrat"/>
              </a:rPr>
              <a:t> 3. *Compliance-Ready*: Dates, security groups, and audit trails.  </a:t>
            </a:r>
          </a:p>
          <a:p>
            <a:pPr algn="l">
              <a:lnSpc>
                <a:spcPts val="980"/>
              </a:lnSpc>
            </a:pPr>
            <a:r>
              <a:rPr lang="en-US" sz="700">
                <a:solidFill>
                  <a:srgbClr val="000000"/>
                </a:solidFill>
                <a:latin typeface="Montserrat"/>
                <a:ea typeface="Montserrat"/>
                <a:cs typeface="Montserrat"/>
                <a:sym typeface="Montserrat"/>
              </a:rPr>
              <a:t>4. *Oracle’s RBAC Model*: Aligns with enterprise security standards.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53627" b="-5362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265644"/>
          </a:xfrm>
          <a:prstGeom prst="rect">
            <a:avLst/>
          </a:prstGeom>
        </p:spPr>
        <p:txBody>
          <a:bodyPr lIns="0" tIns="0" rIns="0" bIns="0" rtlCol="0" anchor="t">
            <a:spAutoFit/>
          </a:bodyPr>
          <a:lstStyle/>
          <a:p>
            <a:pPr algn="l">
              <a:lnSpc>
                <a:spcPts val="1260"/>
              </a:lnSpc>
            </a:pPr>
            <a:r>
              <a:rPr lang="en-US" sz="900">
                <a:solidFill>
                  <a:srgbClr val="000000"/>
                </a:solidFill>
                <a:latin typeface="Montserrat"/>
                <a:ea typeface="Montserrat"/>
                <a:cs typeface="Montserrat"/>
                <a:sym typeface="Montserrat"/>
              </a:rPr>
              <a:t>Title: Oracle Applications - Journal Entry Overview</a:t>
            </a:r>
          </a:p>
          <a:p>
            <a:pPr algn="l">
              <a:lnSpc>
                <a:spcPts val="1120"/>
              </a:lnSpc>
            </a:pPr>
            <a:r>
              <a:rPr lang="en-US" sz="800">
                <a:solidFill>
                  <a:srgbClr val="000000"/>
                </a:solidFill>
                <a:latin typeface="Montserrat"/>
                <a:ea typeface="Montserrat"/>
                <a:cs typeface="Montserrat"/>
                <a:sym typeface="Montserrat"/>
              </a:rPr>
              <a:t>This screenshot shows a Journal Entry form in Oracle Applications (specifically, Oracle General Ledger - AHC-LG Ledger).</a:t>
            </a:r>
          </a:p>
          <a:p>
            <a:pPr algn="l">
              <a:lnSpc>
                <a:spcPts val="1120"/>
              </a:lnSpc>
            </a:pPr>
            <a:r>
              <a:rPr lang="en-US" sz="800">
                <a:solidFill>
                  <a:srgbClr val="000000"/>
                </a:solidFill>
                <a:latin typeface="Montserrat"/>
                <a:ea typeface="Montserrat"/>
                <a:cs typeface="Montserrat"/>
                <a:sym typeface="Montserrat"/>
              </a:rPr>
              <a:t>The purpose of this screen is to record an adjustment journal for the period January 2024 (Period: Jan-24).</a:t>
            </a:r>
          </a:p>
          <a:p>
            <a:pPr algn="l">
              <a:lnSpc>
                <a:spcPts val="1120"/>
              </a:lnSpc>
            </a:pPr>
            <a:r>
              <a:rPr lang="en-US" sz="800">
                <a:solidFill>
                  <a:srgbClr val="000000"/>
                </a:solidFill>
                <a:latin typeface="Montserrat"/>
                <a:ea typeface="Montserrat"/>
                <a:cs typeface="Montserrat"/>
                <a:sym typeface="Montserrat"/>
              </a:rPr>
              <a:t> •Key Information</a:t>
            </a:r>
          </a:p>
          <a:p>
            <a:pPr algn="l">
              <a:lnSpc>
                <a:spcPts val="1120"/>
              </a:lnSpc>
            </a:pPr>
            <a:r>
              <a:rPr lang="en-US" sz="800">
                <a:solidFill>
                  <a:srgbClr val="000000"/>
                </a:solidFill>
                <a:latin typeface="Montserrat"/>
                <a:ea typeface="Montserrat"/>
                <a:cs typeface="Montserrat"/>
                <a:sym typeface="Montserrat"/>
              </a:rPr>
              <a:t>Journal Name: AHC-JOURNAL1  | Ledger: AHC-LG</a:t>
            </a:r>
          </a:p>
          <a:p>
            <a:pPr algn="l">
              <a:lnSpc>
                <a:spcPts val="1120"/>
              </a:lnSpc>
            </a:pPr>
            <a:r>
              <a:rPr lang="en-US" sz="800">
                <a:solidFill>
                  <a:srgbClr val="000000"/>
                </a:solidFill>
                <a:latin typeface="Montserrat"/>
                <a:ea typeface="Montserrat"/>
                <a:cs typeface="Montserrat"/>
                <a:sym typeface="Montserrat"/>
              </a:rPr>
              <a:t>Category: Adjustment | Balance Type: Actual</a:t>
            </a:r>
          </a:p>
          <a:p>
            <a:pPr algn="l">
              <a:lnSpc>
                <a:spcPts val="1120"/>
              </a:lnSpc>
            </a:pPr>
            <a:r>
              <a:rPr lang="en-US" sz="800">
                <a:solidFill>
                  <a:srgbClr val="000000"/>
                </a:solidFill>
                <a:latin typeface="Montserrat"/>
                <a:ea typeface="Montserrat"/>
                <a:cs typeface="Montserrat"/>
                <a:sym typeface="Montserrat"/>
              </a:rPr>
              <a:t>Currency: USD (Converted into EGP at a rate of 51) | Effective Date: 16-January-2024</a:t>
            </a:r>
          </a:p>
          <a:p>
            <a:pPr algn="l">
              <a:lnSpc>
                <a:spcPts val="1120"/>
              </a:lnSpc>
            </a:pPr>
            <a:r>
              <a:rPr lang="en-US" sz="800">
                <a:solidFill>
                  <a:srgbClr val="000000"/>
                </a:solidFill>
                <a:latin typeface="Montserrat"/>
                <a:ea typeface="Montserrat"/>
                <a:cs typeface="Montserrat"/>
                <a:sym typeface="Montserrat"/>
              </a:rPr>
              <a:t>* Journal Lines</a:t>
            </a:r>
          </a:p>
          <a:p>
            <a:pPr algn="l">
              <a:lnSpc>
                <a:spcPts val="1120"/>
              </a:lnSpc>
            </a:pPr>
            <a:r>
              <a:rPr lang="en-US" sz="800">
                <a:solidFill>
                  <a:srgbClr val="000000"/>
                </a:solidFill>
                <a:latin typeface="Montserrat"/>
                <a:ea typeface="Montserrat"/>
                <a:cs typeface="Montserrat"/>
                <a:sym typeface="Montserrat"/>
              </a:rPr>
              <a:t>Account Line 1:</a:t>
            </a:r>
          </a:p>
          <a:p>
            <a:pPr algn="l">
              <a:lnSpc>
                <a:spcPts val="1120"/>
              </a:lnSpc>
            </a:pPr>
            <a:r>
              <a:rPr lang="en-US" sz="800">
                <a:solidFill>
                  <a:srgbClr val="000000"/>
                </a:solidFill>
                <a:latin typeface="Montserrat"/>
                <a:ea typeface="Montserrat"/>
                <a:cs typeface="Montserrat"/>
                <a:sym typeface="Montserrat"/>
              </a:rPr>
              <a:t>Account: 04-005.00003.0000.0004.00000   | Debit (USD): 70,000</a:t>
            </a:r>
          </a:p>
          <a:p>
            <a:pPr algn="l">
              <a:lnSpc>
                <a:spcPts val="1120"/>
              </a:lnSpc>
            </a:pPr>
            <a:r>
              <a:rPr lang="en-US" sz="800">
                <a:solidFill>
                  <a:srgbClr val="000000"/>
                </a:solidFill>
                <a:latin typeface="Montserrat"/>
                <a:ea typeface="Montserrat"/>
                <a:cs typeface="Montserrat"/>
                <a:sym typeface="Montserrat"/>
              </a:rPr>
              <a:t>Account Line 2:</a:t>
            </a:r>
          </a:p>
          <a:p>
            <a:pPr algn="l">
              <a:lnSpc>
                <a:spcPts val="1120"/>
              </a:lnSpc>
            </a:pPr>
            <a:r>
              <a:rPr lang="en-US" sz="800">
                <a:solidFill>
                  <a:srgbClr val="000000"/>
                </a:solidFill>
                <a:latin typeface="Montserrat"/>
                <a:ea typeface="Montserrat"/>
                <a:cs typeface="Montserrat"/>
                <a:sym typeface="Montserrat"/>
              </a:rPr>
              <a:t>Account: 04-003.00005.0001.0004.00000  | Credit (USD): 70,000</a:t>
            </a:r>
          </a:p>
          <a:p>
            <a:pPr algn="l">
              <a:lnSpc>
                <a:spcPts val="1120"/>
              </a:lnSpc>
            </a:pPr>
            <a:r>
              <a:rPr lang="en-US" sz="800">
                <a:solidFill>
                  <a:srgbClr val="000000"/>
                </a:solidFill>
                <a:latin typeface="Montserrat"/>
                <a:ea typeface="Montserrat"/>
                <a:cs typeface="Montserrat"/>
                <a:sym typeface="Montserrat"/>
              </a:rPr>
              <a:t>Both debit and credit sides are balanced at 70,000 USD.</a:t>
            </a:r>
          </a:p>
          <a:p>
            <a:pPr algn="l">
              <a:lnSpc>
                <a:spcPts val="1120"/>
              </a:lnSpc>
            </a:pPr>
            <a:r>
              <a:rPr lang="en-US" sz="800">
                <a:solidFill>
                  <a:srgbClr val="000000"/>
                </a:solidFill>
                <a:latin typeface="Montserrat"/>
                <a:ea typeface="Montserrat"/>
                <a:cs typeface="Montserrat"/>
                <a:sym typeface="Montserrat"/>
              </a:rPr>
              <a:t>•Accounted Amounts</a:t>
            </a:r>
          </a:p>
          <a:p>
            <a:pPr algn="l">
              <a:lnSpc>
                <a:spcPts val="1120"/>
              </a:lnSpc>
            </a:pPr>
            <a:r>
              <a:rPr lang="en-US" sz="800">
                <a:solidFill>
                  <a:srgbClr val="000000"/>
                </a:solidFill>
                <a:latin typeface="Montserrat"/>
                <a:ea typeface="Montserrat"/>
                <a:cs typeface="Montserrat"/>
                <a:sym typeface="Montserrat"/>
              </a:rPr>
              <a:t>After currency conversion:</a:t>
            </a:r>
          </a:p>
          <a:p>
            <a:pPr algn="l">
              <a:lnSpc>
                <a:spcPts val="1120"/>
              </a:lnSpc>
            </a:pPr>
            <a:r>
              <a:rPr lang="en-US" sz="800">
                <a:solidFill>
                  <a:srgbClr val="000000"/>
                </a:solidFill>
                <a:latin typeface="Montserrat"/>
                <a:ea typeface="Montserrat"/>
                <a:cs typeface="Montserrat"/>
                <a:sym typeface="Montserrat"/>
              </a:rPr>
              <a:t>Debit (EGP): 3,570,000</a:t>
            </a:r>
          </a:p>
          <a:p>
            <a:pPr algn="l">
              <a:lnSpc>
                <a:spcPts val="1120"/>
              </a:lnSpc>
            </a:pPr>
            <a:r>
              <a:rPr lang="en-US" sz="800">
                <a:solidFill>
                  <a:srgbClr val="000000"/>
                </a:solidFill>
                <a:latin typeface="Montserrat"/>
                <a:ea typeface="Montserrat"/>
                <a:cs typeface="Montserrat"/>
                <a:sym typeface="Montserrat"/>
              </a:rPr>
              <a:t>Credit (EGP): 3,570,000</a:t>
            </a:r>
          </a:p>
          <a:p>
            <a:pPr algn="l">
              <a:lnSpc>
                <a:spcPts val="1120"/>
              </a:lnSpc>
            </a:pPr>
            <a:r>
              <a:rPr lang="en-US" sz="800">
                <a:solidFill>
                  <a:srgbClr val="000000"/>
                </a:solidFill>
                <a:latin typeface="Montserrat"/>
                <a:ea typeface="Montserrat"/>
                <a:cs typeface="Montserrat"/>
                <a:sym typeface="Montserrat"/>
              </a:rPr>
              <a:t>•Additional Information</a:t>
            </a:r>
          </a:p>
          <a:p>
            <a:pPr algn="l">
              <a:lnSpc>
                <a:spcPts val="1120"/>
              </a:lnSpc>
            </a:pPr>
            <a:r>
              <a:rPr lang="en-US" sz="800">
                <a:solidFill>
                  <a:srgbClr val="000000"/>
                </a:solidFill>
                <a:latin typeface="Montserrat"/>
                <a:ea typeface="Montserrat"/>
                <a:cs typeface="Montserrat"/>
                <a:sym typeface="Montserrat"/>
              </a:rPr>
              <a:t>Journal Type: Standard</a:t>
            </a:r>
          </a:p>
          <a:p>
            <a:pPr algn="l">
              <a:lnSpc>
                <a:spcPts val="1120"/>
              </a:lnSpc>
            </a:pPr>
            <a:r>
              <a:rPr lang="en-US" sz="800">
                <a:solidFill>
                  <a:srgbClr val="000000"/>
                </a:solidFill>
                <a:latin typeface="Montserrat"/>
                <a:ea typeface="Montserrat"/>
                <a:cs typeface="Montserrat"/>
                <a:sym typeface="Montserrat"/>
              </a:rPr>
              <a:t>Tax: Not Required</a:t>
            </a:r>
          </a:p>
          <a:p>
            <a:pPr algn="l">
              <a:lnSpc>
                <a:spcPts val="1120"/>
              </a:lnSpc>
            </a:pPr>
            <a:r>
              <a:rPr lang="en-US" sz="800">
                <a:solidFill>
                  <a:srgbClr val="000000"/>
                </a:solidFill>
                <a:latin typeface="Montserrat"/>
                <a:ea typeface="Montserrat"/>
                <a:cs typeface="Montserrat"/>
                <a:sym typeface="Montserrat"/>
              </a:rPr>
              <a:t>Status: Not Reversed</a:t>
            </a:r>
          </a:p>
          <a:p>
            <a:pPr algn="l">
              <a:lnSpc>
                <a:spcPts val="1120"/>
              </a:lnSpc>
            </a:pPr>
            <a:r>
              <a:rPr lang="en-US" sz="800">
                <a:solidFill>
                  <a:srgbClr val="000000"/>
                </a:solidFill>
                <a:latin typeface="Montserrat"/>
                <a:ea typeface="Montserrat"/>
                <a:cs typeface="Montserrat"/>
                <a:sym typeface="Montserrat"/>
              </a:rPr>
              <a:t>Control Total: (Not specified)</a:t>
            </a:r>
          </a:p>
          <a:p>
            <a:pPr algn="l">
              <a:lnSpc>
                <a:spcPts val="1120"/>
              </a:lnSpc>
            </a:pPr>
            <a:r>
              <a:rPr lang="en-US" sz="800">
                <a:solidFill>
                  <a:srgbClr val="000000"/>
                </a:solidFill>
                <a:latin typeface="Montserrat"/>
                <a:ea typeface="Montserrat"/>
                <a:cs typeface="Montserrat"/>
                <a:sym typeface="Montserrat"/>
              </a:rPr>
              <a:t>•Notes</a:t>
            </a:r>
          </a:p>
          <a:p>
            <a:pPr algn="l">
              <a:lnSpc>
                <a:spcPts val="1120"/>
              </a:lnSpc>
            </a:pPr>
            <a:r>
              <a:rPr lang="en-US" sz="800">
                <a:solidFill>
                  <a:srgbClr val="000000"/>
                </a:solidFill>
                <a:latin typeface="Montserrat"/>
                <a:ea typeface="Montserrat"/>
                <a:cs typeface="Montserrat"/>
                <a:sym typeface="Montserrat"/>
              </a:rPr>
              <a:t>This journal ensures proper currency conversion and balancing between entered and accounted values.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53627" b="-53627"/>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180976"/>
          </a:xfrm>
          <a:prstGeom prst="rect">
            <a:avLst/>
          </a:prstGeom>
        </p:spPr>
        <p:txBody>
          <a:bodyPr lIns="0" tIns="0" rIns="0" bIns="0" rtlCol="0" anchor="t">
            <a:spAutoFit/>
          </a:bodyPr>
          <a:lstStyle/>
          <a:p>
            <a:pPr algn="l">
              <a:lnSpc>
                <a:spcPts val="1260"/>
              </a:lnSpc>
            </a:pPr>
            <a:r>
              <a:rPr lang="en-US" sz="900">
                <a:solidFill>
                  <a:srgbClr val="000000"/>
                </a:solidFill>
                <a:latin typeface="Montserrat"/>
                <a:ea typeface="Montserrat"/>
                <a:cs typeface="Montserrat"/>
                <a:sym typeface="Montserrat"/>
              </a:rPr>
              <a:t>Title: Journal Entry Screen in Oracle Applications (EBS)</a:t>
            </a:r>
          </a:p>
          <a:p>
            <a:pPr algn="l">
              <a:lnSpc>
                <a:spcPts val="1260"/>
              </a:lnSpc>
            </a:pPr>
            <a:r>
              <a:rPr lang="en-US" sz="900">
                <a:solidFill>
                  <a:srgbClr val="000000"/>
                </a:solidFill>
                <a:latin typeface="Montserrat"/>
                <a:ea typeface="Montserrat"/>
                <a:cs typeface="Montserrat"/>
                <a:sym typeface="Montserrat"/>
              </a:rPr>
              <a:t>Content:</a:t>
            </a:r>
          </a:p>
          <a:p>
            <a:pPr algn="l">
              <a:lnSpc>
                <a:spcPts val="1260"/>
              </a:lnSpc>
            </a:pPr>
            <a:r>
              <a:rPr lang="en-US" sz="900">
                <a:solidFill>
                  <a:srgbClr val="000000"/>
                </a:solidFill>
                <a:latin typeface="Montserrat"/>
                <a:ea typeface="Montserrat"/>
                <a:cs typeface="Montserrat"/>
                <a:sym typeface="Montserrat"/>
              </a:rPr>
              <a:t>Overview:</a:t>
            </a:r>
          </a:p>
          <a:p>
            <a:pPr algn="l">
              <a:lnSpc>
                <a:spcPts val="1260"/>
              </a:lnSpc>
            </a:pPr>
            <a:r>
              <a:rPr lang="en-US" sz="900">
                <a:solidFill>
                  <a:srgbClr val="000000"/>
                </a:solidFill>
                <a:latin typeface="Montserrat"/>
                <a:ea typeface="Montserrat"/>
                <a:cs typeface="Montserrat"/>
                <a:sym typeface="Montserrat"/>
              </a:rPr>
              <a:t>* The image shows a journal entry form in Oracle E-Business Suite (EBS) — Enter Journals window.</a:t>
            </a:r>
          </a:p>
          <a:p>
            <a:pPr algn="l">
              <a:lnSpc>
                <a:spcPts val="1260"/>
              </a:lnSpc>
            </a:pPr>
            <a:r>
              <a:rPr lang="en-US" sz="900">
                <a:solidFill>
                  <a:srgbClr val="000000"/>
                </a:solidFill>
                <a:latin typeface="Montserrat"/>
                <a:ea typeface="Montserrat"/>
                <a:cs typeface="Montserrat"/>
                <a:sym typeface="Montserrat"/>
              </a:rPr>
              <a:t>* User is entering a new journal called AHC-JOURNAL1.</a:t>
            </a:r>
          </a:p>
          <a:p>
            <a:pPr algn="l">
              <a:lnSpc>
                <a:spcPts val="1260"/>
              </a:lnSpc>
            </a:pPr>
            <a:r>
              <a:rPr lang="en-US" sz="900">
                <a:solidFill>
                  <a:srgbClr val="000000"/>
                </a:solidFill>
                <a:latin typeface="Montserrat"/>
                <a:ea typeface="Montserrat"/>
                <a:cs typeface="Montserrat"/>
                <a:sym typeface="Montserrat"/>
              </a:rPr>
              <a:t>Header Details:  Ledger: AHC-LG</a:t>
            </a:r>
          </a:p>
          <a:p>
            <a:pPr algn="l">
              <a:lnSpc>
                <a:spcPts val="1260"/>
              </a:lnSpc>
            </a:pPr>
            <a:r>
              <a:rPr lang="en-US" sz="900">
                <a:solidFill>
                  <a:srgbClr val="000000"/>
                </a:solidFill>
                <a:latin typeface="Montserrat"/>
                <a:ea typeface="Montserrat"/>
                <a:cs typeface="Montserrat"/>
                <a:sym typeface="Montserrat"/>
              </a:rPr>
              <a:t>* Category: Adjustment |  Period: Jan-24</a:t>
            </a:r>
          </a:p>
          <a:p>
            <a:pPr algn="l">
              <a:lnSpc>
                <a:spcPts val="1260"/>
              </a:lnSpc>
            </a:pPr>
            <a:r>
              <a:rPr lang="en-US" sz="900">
                <a:solidFill>
                  <a:srgbClr val="000000"/>
                </a:solidFill>
                <a:latin typeface="Montserrat"/>
                <a:ea typeface="Montserrat"/>
                <a:cs typeface="Montserrat"/>
                <a:sym typeface="Montserrat"/>
              </a:rPr>
              <a:t>* Effective Date: 16-01-2024  | Balance Type: Actual</a:t>
            </a:r>
          </a:p>
          <a:p>
            <a:pPr algn="l">
              <a:lnSpc>
                <a:spcPts val="1260"/>
              </a:lnSpc>
            </a:pPr>
            <a:r>
              <a:rPr lang="en-US" sz="900">
                <a:solidFill>
                  <a:srgbClr val="000000"/>
                </a:solidFill>
                <a:latin typeface="Montserrat"/>
                <a:ea typeface="Montserrat"/>
                <a:cs typeface="Montserrat"/>
                <a:sym typeface="Montserrat"/>
              </a:rPr>
              <a:t>* Currency: USD</a:t>
            </a:r>
          </a:p>
          <a:p>
            <a:pPr algn="l">
              <a:lnSpc>
                <a:spcPts val="1260"/>
              </a:lnSpc>
            </a:pPr>
            <a:r>
              <a:rPr lang="en-US" sz="900">
                <a:solidFill>
                  <a:srgbClr val="000000"/>
                </a:solidFill>
                <a:latin typeface="Montserrat"/>
                <a:ea typeface="Montserrat"/>
                <a:cs typeface="Montserrat"/>
                <a:sym typeface="Montserrat"/>
              </a:rPr>
              <a:t>* Conversion Rate: 51 (Corporate Rate)</a:t>
            </a:r>
          </a:p>
          <a:p>
            <a:pPr algn="l">
              <a:lnSpc>
                <a:spcPts val="1260"/>
              </a:lnSpc>
            </a:pPr>
            <a:r>
              <a:rPr lang="en-US" sz="900">
                <a:solidFill>
                  <a:srgbClr val="000000"/>
                </a:solidFill>
                <a:latin typeface="Montserrat"/>
                <a:ea typeface="Montserrat"/>
                <a:cs typeface="Montserrat"/>
                <a:sym typeface="Montserrat"/>
              </a:rPr>
              <a:t>* Status: Not Reversed</a:t>
            </a:r>
          </a:p>
          <a:p>
            <a:pPr algn="l">
              <a:lnSpc>
                <a:spcPts val="1260"/>
              </a:lnSpc>
            </a:pPr>
            <a:r>
              <a:rPr lang="en-US" sz="900">
                <a:solidFill>
                  <a:srgbClr val="000000"/>
                </a:solidFill>
                <a:latin typeface="Montserrat"/>
                <a:ea typeface="Montserrat"/>
                <a:cs typeface="Montserrat"/>
                <a:sym typeface="Montserrat"/>
              </a:rPr>
              <a:t>Line Entry Section:</a:t>
            </a:r>
          </a:p>
          <a:p>
            <a:pPr algn="l">
              <a:lnSpc>
                <a:spcPts val="1260"/>
              </a:lnSpc>
            </a:pPr>
            <a:r>
              <a:rPr lang="en-US" sz="900">
                <a:solidFill>
                  <a:srgbClr val="000000"/>
                </a:solidFill>
                <a:latin typeface="Montserrat"/>
                <a:ea typeface="Montserrat"/>
                <a:cs typeface="Montserrat"/>
                <a:sym typeface="Montserrat"/>
              </a:rPr>
              <a:t>* User is working on Line 1 to enter an account combination.</a:t>
            </a:r>
          </a:p>
          <a:p>
            <a:pPr algn="l">
              <a:lnSpc>
                <a:spcPts val="1260"/>
              </a:lnSpc>
            </a:pPr>
            <a:r>
              <a:rPr lang="en-US" sz="900">
                <a:solidFill>
                  <a:srgbClr val="000000"/>
                </a:solidFill>
                <a:latin typeface="Montserrat"/>
                <a:ea typeface="Montserrat"/>
                <a:cs typeface="Montserrat"/>
                <a:sym typeface="Montserrat"/>
              </a:rPr>
              <a:t>* The account flexfield structure named AHC-Structure is displayed.</a:t>
            </a:r>
          </a:p>
          <a:p>
            <a:pPr algn="l">
              <a:lnSpc>
                <a:spcPts val="1260"/>
              </a:lnSpc>
            </a:pPr>
            <a:r>
              <a:rPr lang="en-US" sz="900">
                <a:solidFill>
                  <a:srgbClr val="000000"/>
                </a:solidFill>
                <a:latin typeface="Montserrat"/>
                <a:ea typeface="Montserrat"/>
                <a:cs typeface="Montserrat"/>
                <a:sym typeface="Montserrat"/>
              </a:rPr>
              <a:t>Account Combination Details:</a:t>
            </a:r>
          </a:p>
          <a:p>
            <a:pPr algn="l">
              <a:lnSpc>
                <a:spcPts val="1260"/>
              </a:lnSpc>
            </a:pPr>
            <a:r>
              <a:rPr lang="en-US" sz="900">
                <a:solidFill>
                  <a:srgbClr val="000000"/>
                </a:solidFill>
                <a:latin typeface="Montserrat"/>
                <a:ea typeface="Montserrat"/>
                <a:cs typeface="Montserrat"/>
                <a:sym typeface="Montserrat"/>
              </a:rPr>
              <a:t>* Company: 04 (AHC Company)</a:t>
            </a:r>
          </a:p>
          <a:p>
            <a:pPr algn="l">
              <a:lnSpc>
                <a:spcPts val="1260"/>
              </a:lnSpc>
            </a:pPr>
            <a:r>
              <a:rPr lang="en-US" sz="900">
                <a:solidFill>
                  <a:srgbClr val="000000"/>
                </a:solidFill>
                <a:latin typeface="Montserrat"/>
                <a:ea typeface="Montserrat"/>
                <a:cs typeface="Montserrat"/>
                <a:sym typeface="Montserrat"/>
              </a:rPr>
              <a:t>* Cost Center: 005 (Finance)</a:t>
            </a:r>
          </a:p>
          <a:p>
            <a:pPr algn="l">
              <a:lnSpc>
                <a:spcPts val="1260"/>
              </a:lnSpc>
            </a:pPr>
            <a:r>
              <a:rPr lang="en-US" sz="900">
                <a:solidFill>
                  <a:srgbClr val="000000"/>
                </a:solidFill>
                <a:latin typeface="Montserrat"/>
                <a:ea typeface="Montserrat"/>
                <a:cs typeface="Montserrat"/>
                <a:sym typeface="Montserrat"/>
              </a:rPr>
              <a:t>* Account: 00003 (Equity)</a:t>
            </a:r>
          </a:p>
          <a:p>
            <a:pPr algn="l">
              <a:lnSpc>
                <a:spcPts val="1260"/>
              </a:lnSpc>
            </a:pPr>
            <a:r>
              <a:rPr lang="en-US" sz="900">
                <a:solidFill>
                  <a:srgbClr val="000000"/>
                </a:solidFill>
                <a:latin typeface="Montserrat"/>
                <a:ea typeface="Montserrat"/>
                <a:cs typeface="Montserrat"/>
                <a:sym typeface="Montserrat"/>
              </a:rPr>
              <a:t>* SubAccount: 0000 (General)</a:t>
            </a:r>
          </a:p>
          <a:p>
            <a:pPr algn="l">
              <a:lnSpc>
                <a:spcPts val="1260"/>
              </a:lnSpc>
            </a:pPr>
            <a:r>
              <a:rPr lang="en-US" sz="900">
                <a:solidFill>
                  <a:srgbClr val="000000"/>
                </a:solidFill>
                <a:latin typeface="Montserrat"/>
                <a:ea typeface="Montserrat"/>
                <a:cs typeface="Montserrat"/>
                <a:sym typeface="Montserrat"/>
              </a:rPr>
              <a:t>* Project: 0004 (Highway Development)</a:t>
            </a:r>
          </a:p>
          <a:p>
            <a:pPr algn="l">
              <a:lnSpc>
                <a:spcPts val="1120"/>
              </a:lnSpc>
            </a:pPr>
            <a:r>
              <a:rPr lang="en-US" sz="800">
                <a:solidFill>
                  <a:srgbClr val="000000"/>
                </a:solidFill>
                <a:latin typeface="Montserrat"/>
                <a:ea typeface="Montserrat"/>
                <a:cs typeface="Montserrat"/>
                <a:sym typeface="Montserrat"/>
              </a:rPr>
              <a:t>* Future: 0000 (General)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3522" b="-83732"/>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196640"/>
          </a:xfrm>
          <a:prstGeom prst="rect">
            <a:avLst/>
          </a:prstGeom>
        </p:spPr>
        <p:txBody>
          <a:bodyPr lIns="0" tIns="0" rIns="0" bIns="0" rtlCol="0" anchor="t">
            <a:spAutoFit/>
          </a:bodyPr>
          <a:lstStyle/>
          <a:p>
            <a:pPr algn="l">
              <a:lnSpc>
                <a:spcPts val="1260"/>
              </a:lnSpc>
            </a:pPr>
            <a:r>
              <a:rPr lang="en-US" sz="900">
                <a:solidFill>
                  <a:srgbClr val="000000"/>
                </a:solidFill>
                <a:latin typeface="Montserrat"/>
                <a:ea typeface="Montserrat"/>
                <a:cs typeface="Montserrat"/>
                <a:sym typeface="Montserrat"/>
              </a:rPr>
              <a:t>Title: Oracle Applications – Journal Entry (Second Line Entry)</a:t>
            </a:r>
          </a:p>
          <a:p>
            <a:pPr algn="l">
              <a:lnSpc>
                <a:spcPts val="1260"/>
              </a:lnSpc>
            </a:pPr>
            <a:r>
              <a:rPr lang="en-US" sz="900">
                <a:solidFill>
                  <a:srgbClr val="000000"/>
                </a:solidFill>
                <a:latin typeface="Montserrat"/>
                <a:ea typeface="Montserrat"/>
                <a:cs typeface="Montserrat"/>
                <a:sym typeface="Montserrat"/>
              </a:rPr>
              <a:t>•Content:</a:t>
            </a:r>
          </a:p>
          <a:p>
            <a:pPr algn="l">
              <a:lnSpc>
                <a:spcPts val="1260"/>
              </a:lnSpc>
            </a:pPr>
            <a:r>
              <a:rPr lang="en-US" sz="900">
                <a:solidFill>
                  <a:srgbClr val="000000"/>
                </a:solidFill>
                <a:latin typeface="Montserrat"/>
                <a:ea typeface="Montserrat"/>
                <a:cs typeface="Montserrat"/>
                <a:sym typeface="Montserrat"/>
              </a:rPr>
              <a:t>General Overview:</a:t>
            </a:r>
          </a:p>
          <a:p>
            <a:pPr algn="l">
              <a:lnSpc>
                <a:spcPts val="1260"/>
              </a:lnSpc>
            </a:pPr>
            <a:r>
              <a:rPr lang="en-US" sz="900">
                <a:solidFill>
                  <a:srgbClr val="000000"/>
                </a:solidFill>
                <a:latin typeface="Montserrat"/>
                <a:ea typeface="Montserrat"/>
                <a:cs typeface="Montserrat"/>
                <a:sym typeface="Montserrat"/>
              </a:rPr>
              <a:t>* The screen shows the ongoing creation of a journal named AHC-JOURNAL1.</a:t>
            </a:r>
          </a:p>
          <a:p>
            <a:pPr algn="l">
              <a:lnSpc>
                <a:spcPts val="1260"/>
              </a:lnSpc>
            </a:pPr>
            <a:r>
              <a:rPr lang="en-US" sz="900">
                <a:solidFill>
                  <a:srgbClr val="000000"/>
                </a:solidFill>
                <a:latin typeface="Montserrat"/>
                <a:ea typeface="Montserrat"/>
                <a:cs typeface="Montserrat"/>
                <a:sym typeface="Montserrat"/>
              </a:rPr>
              <a:t>* The system in use is Oracle E-Business Suite (EBS), under the Enter Journals module.</a:t>
            </a:r>
          </a:p>
          <a:p>
            <a:pPr algn="l">
              <a:lnSpc>
                <a:spcPts val="1260"/>
              </a:lnSpc>
            </a:pPr>
            <a:r>
              <a:rPr lang="en-US" sz="900">
                <a:solidFill>
                  <a:srgbClr val="000000"/>
                </a:solidFill>
                <a:latin typeface="Montserrat"/>
                <a:ea typeface="Montserrat"/>
                <a:cs typeface="Montserrat"/>
                <a:sym typeface="Montserrat"/>
              </a:rPr>
              <a:t>Journal Header Details:</a:t>
            </a:r>
          </a:p>
          <a:p>
            <a:pPr algn="l">
              <a:lnSpc>
                <a:spcPts val="1260"/>
              </a:lnSpc>
            </a:pPr>
            <a:r>
              <a:rPr lang="en-US" sz="900">
                <a:solidFill>
                  <a:srgbClr val="000000"/>
                </a:solidFill>
                <a:latin typeface="Montserrat"/>
                <a:ea typeface="Montserrat"/>
                <a:cs typeface="Montserrat"/>
                <a:sym typeface="Montserrat"/>
              </a:rPr>
              <a:t>* Ledger: AHC-LG  | Category: Adjustment</a:t>
            </a:r>
          </a:p>
          <a:p>
            <a:pPr algn="l">
              <a:lnSpc>
                <a:spcPts val="1260"/>
              </a:lnSpc>
            </a:pPr>
            <a:r>
              <a:rPr lang="en-US" sz="900">
                <a:solidFill>
                  <a:srgbClr val="000000"/>
                </a:solidFill>
                <a:latin typeface="Montserrat"/>
                <a:ea typeface="Montserrat"/>
                <a:cs typeface="Montserrat"/>
                <a:sym typeface="Montserrat"/>
              </a:rPr>
              <a:t>* Period: Jan-24 | Effective Date: 16-01-2024</a:t>
            </a:r>
          </a:p>
          <a:p>
            <a:pPr algn="l">
              <a:lnSpc>
                <a:spcPts val="1260"/>
              </a:lnSpc>
            </a:pPr>
            <a:r>
              <a:rPr lang="en-US" sz="900">
                <a:solidFill>
                  <a:srgbClr val="000000"/>
                </a:solidFill>
                <a:latin typeface="Montserrat"/>
                <a:ea typeface="Montserrat"/>
                <a:cs typeface="Montserrat"/>
                <a:sym typeface="Montserrat"/>
              </a:rPr>
              <a:t>* Balance Type: Actual | Currency: USD</a:t>
            </a:r>
          </a:p>
          <a:p>
            <a:pPr algn="l">
              <a:lnSpc>
                <a:spcPts val="1260"/>
              </a:lnSpc>
            </a:pPr>
            <a:r>
              <a:rPr lang="en-US" sz="900">
                <a:solidFill>
                  <a:srgbClr val="000000"/>
                </a:solidFill>
                <a:latin typeface="Montserrat"/>
                <a:ea typeface="Montserrat"/>
                <a:cs typeface="Montserrat"/>
                <a:sym typeface="Montserrat"/>
              </a:rPr>
              <a:t>* Conversion Rate: 51 (Corporate)</a:t>
            </a:r>
          </a:p>
          <a:p>
            <a:pPr algn="l">
              <a:lnSpc>
                <a:spcPts val="1260"/>
              </a:lnSpc>
            </a:pPr>
            <a:r>
              <a:rPr lang="en-US" sz="900">
                <a:solidFill>
                  <a:srgbClr val="000000"/>
                </a:solidFill>
                <a:latin typeface="Montserrat"/>
                <a:ea typeface="Montserrat"/>
                <a:cs typeface="Montserrat"/>
                <a:sym typeface="Montserrat"/>
              </a:rPr>
              <a:t>* Status: Not Reversed</a:t>
            </a:r>
          </a:p>
          <a:p>
            <a:pPr algn="l">
              <a:lnSpc>
                <a:spcPts val="1260"/>
              </a:lnSpc>
            </a:pPr>
            <a:r>
              <a:rPr lang="en-US" sz="900">
                <a:solidFill>
                  <a:srgbClr val="000000"/>
                </a:solidFill>
                <a:latin typeface="Montserrat"/>
                <a:ea typeface="Montserrat"/>
                <a:cs typeface="Montserrat"/>
                <a:sym typeface="Montserrat"/>
              </a:rPr>
              <a:t>Line Details:</a:t>
            </a:r>
          </a:p>
          <a:p>
            <a:pPr algn="l">
              <a:lnSpc>
                <a:spcPts val="1260"/>
              </a:lnSpc>
            </a:pPr>
            <a:r>
              <a:rPr lang="en-US" sz="900">
                <a:solidFill>
                  <a:srgbClr val="000000"/>
                </a:solidFill>
                <a:latin typeface="Montserrat"/>
                <a:ea typeface="Montserrat"/>
                <a:cs typeface="Montserrat"/>
                <a:sym typeface="Montserrat"/>
              </a:rPr>
              <a:t>* Line 1: Completed with the account combination 04.005.00003.0000.0004.00000. </a:t>
            </a:r>
          </a:p>
          <a:p>
            <a:pPr algn="l">
              <a:lnSpc>
                <a:spcPts val="1260"/>
              </a:lnSpc>
            </a:pPr>
            <a:r>
              <a:rPr lang="en-US" sz="900">
                <a:solidFill>
                  <a:srgbClr val="000000"/>
                </a:solidFill>
                <a:latin typeface="Montserrat"/>
                <a:ea typeface="Montserrat"/>
                <a:cs typeface="Montserrat"/>
                <a:sym typeface="Montserrat"/>
              </a:rPr>
              <a:t>* Company: 04 (AHC Company) | Cost Center: 005 (Finance)</a:t>
            </a:r>
          </a:p>
          <a:p>
            <a:pPr algn="l">
              <a:lnSpc>
                <a:spcPts val="1260"/>
              </a:lnSpc>
            </a:pPr>
            <a:r>
              <a:rPr lang="en-US" sz="900">
                <a:solidFill>
                  <a:srgbClr val="000000"/>
                </a:solidFill>
                <a:latin typeface="Montserrat"/>
                <a:ea typeface="Montserrat"/>
                <a:cs typeface="Montserrat"/>
                <a:sym typeface="Montserrat"/>
              </a:rPr>
              <a:t>* Account: 00003 (Equity) | Sub-Account: 0000 (General)</a:t>
            </a:r>
          </a:p>
          <a:p>
            <a:pPr algn="l">
              <a:lnSpc>
                <a:spcPts val="1260"/>
              </a:lnSpc>
            </a:pPr>
            <a:r>
              <a:rPr lang="en-US" sz="900">
                <a:solidFill>
                  <a:srgbClr val="000000"/>
                </a:solidFill>
                <a:latin typeface="Montserrat"/>
                <a:ea typeface="Montserrat"/>
                <a:cs typeface="Montserrat"/>
                <a:sym typeface="Montserrat"/>
              </a:rPr>
              <a:t>* Project: 0004 (Highway Development) | Future: 00000 (General)</a:t>
            </a:r>
          </a:p>
          <a:p>
            <a:pPr algn="l">
              <a:lnSpc>
                <a:spcPts val="1260"/>
              </a:lnSpc>
            </a:pPr>
            <a:r>
              <a:rPr lang="en-US" sz="900">
                <a:solidFill>
                  <a:srgbClr val="000000"/>
                </a:solidFill>
                <a:latin typeface="Montserrat"/>
                <a:ea typeface="Montserrat"/>
                <a:cs typeface="Montserrat"/>
                <a:sym typeface="Montserrat"/>
              </a:rPr>
              <a:t>* Line 2: Being entered with a new combination.</a:t>
            </a:r>
          </a:p>
          <a:p>
            <a:pPr algn="l">
              <a:lnSpc>
                <a:spcPts val="1260"/>
              </a:lnSpc>
            </a:pPr>
            <a:r>
              <a:rPr lang="en-US" sz="900">
                <a:solidFill>
                  <a:srgbClr val="000000"/>
                </a:solidFill>
                <a:latin typeface="Montserrat"/>
                <a:ea typeface="Montserrat"/>
                <a:cs typeface="Montserrat"/>
                <a:sym typeface="Montserrat"/>
              </a:rPr>
              <a:t>Account Flexfield (AHC-Structure) for Line 2:</a:t>
            </a:r>
          </a:p>
          <a:p>
            <a:pPr algn="l">
              <a:lnSpc>
                <a:spcPts val="1260"/>
              </a:lnSpc>
            </a:pPr>
            <a:r>
              <a:rPr lang="en-US" sz="900">
                <a:solidFill>
                  <a:srgbClr val="000000"/>
                </a:solidFill>
                <a:latin typeface="Montserrat"/>
                <a:ea typeface="Montserrat"/>
                <a:cs typeface="Montserrat"/>
                <a:sym typeface="Montserrat"/>
              </a:rPr>
              <a:t>* Company: 04 (AHC Company) | Cost Center: 003 (Marketing)</a:t>
            </a:r>
          </a:p>
          <a:p>
            <a:pPr algn="l">
              <a:lnSpc>
                <a:spcPts val="1260"/>
              </a:lnSpc>
            </a:pPr>
            <a:r>
              <a:rPr lang="en-US" sz="900">
                <a:solidFill>
                  <a:srgbClr val="000000"/>
                </a:solidFill>
                <a:latin typeface="Montserrat"/>
                <a:ea typeface="Montserrat"/>
                <a:cs typeface="Montserrat"/>
                <a:sym typeface="Montserrat"/>
              </a:rPr>
              <a:t>* Account: 00005 (Expenses) |  SubAccount: 0001 (Salaries &amp; Wages)</a:t>
            </a:r>
          </a:p>
          <a:p>
            <a:pPr algn="l">
              <a:lnSpc>
                <a:spcPts val="1260"/>
              </a:lnSpc>
            </a:pPr>
            <a:r>
              <a:rPr lang="en-US" sz="900">
                <a:solidFill>
                  <a:srgbClr val="000000"/>
                </a:solidFill>
                <a:latin typeface="Montserrat"/>
                <a:ea typeface="Montserrat"/>
                <a:cs typeface="Montserrat"/>
                <a:sym typeface="Montserrat"/>
              </a:rPr>
              <a:t>* Project: 0004 (Highway Development) |  Future: 0000 (General)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651" b="-2265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2434590"/>
          </a:xfrm>
          <a:prstGeom prst="rect">
            <a:avLst/>
          </a:prstGeom>
        </p:spPr>
        <p:txBody>
          <a:bodyPr lIns="0" tIns="0" rIns="0" bIns="0" rtlCol="0" anchor="t">
            <a:spAutoFit/>
          </a:bodyPr>
          <a:lstStyle/>
          <a:p>
            <a:pPr algn="l">
              <a:lnSpc>
                <a:spcPts val="1260"/>
              </a:lnSpc>
            </a:pPr>
            <a:r>
              <a:rPr lang="en-US" sz="900" b="1">
                <a:solidFill>
                  <a:srgbClr val="000000"/>
                </a:solidFill>
                <a:latin typeface="Montserrat Bold"/>
                <a:ea typeface="Montserrat Bold"/>
                <a:cs typeface="Montserrat Bold"/>
                <a:sym typeface="Montserrat Bold"/>
              </a:rPr>
              <a:t>Title: Oracle Applications – Journal Entry (AHC-JOURNAL2)</a:t>
            </a:r>
          </a:p>
          <a:p>
            <a:pPr algn="l">
              <a:lnSpc>
                <a:spcPts val="1260"/>
              </a:lnSpc>
            </a:pPr>
            <a:r>
              <a:rPr lang="en-US" sz="900">
                <a:solidFill>
                  <a:srgbClr val="000000"/>
                </a:solidFill>
                <a:latin typeface="Montserrat"/>
                <a:ea typeface="Montserrat"/>
                <a:cs typeface="Montserrat"/>
                <a:sym typeface="Montserrat"/>
              </a:rPr>
              <a:t>•Content:</a:t>
            </a:r>
          </a:p>
          <a:p>
            <a:pPr algn="l">
              <a:lnSpc>
                <a:spcPts val="1260"/>
              </a:lnSpc>
            </a:pPr>
            <a:r>
              <a:rPr lang="en-US" sz="900">
                <a:solidFill>
                  <a:srgbClr val="000000"/>
                </a:solidFill>
                <a:latin typeface="Montserrat"/>
                <a:ea typeface="Montserrat"/>
                <a:cs typeface="Montserrat"/>
                <a:sym typeface="Montserrat"/>
              </a:rPr>
              <a:t>General Overview:</a:t>
            </a:r>
          </a:p>
          <a:p>
            <a:pPr algn="l">
              <a:lnSpc>
                <a:spcPts val="1260"/>
              </a:lnSpc>
            </a:pPr>
            <a:r>
              <a:rPr lang="en-US" sz="900">
                <a:solidFill>
                  <a:srgbClr val="000000"/>
                </a:solidFill>
                <a:latin typeface="Montserrat"/>
                <a:ea typeface="Montserrat"/>
                <a:cs typeface="Montserrat"/>
                <a:sym typeface="Montserrat"/>
              </a:rPr>
              <a:t>* The screenshot displays a journal entry screen from Oracle E-Business Suite (EBS).</a:t>
            </a:r>
          </a:p>
          <a:p>
            <a:pPr algn="l">
              <a:lnSpc>
                <a:spcPts val="1260"/>
              </a:lnSpc>
            </a:pPr>
            <a:r>
              <a:rPr lang="en-US" sz="900">
                <a:solidFill>
                  <a:srgbClr val="000000"/>
                </a:solidFill>
                <a:latin typeface="Montserrat"/>
                <a:ea typeface="Montserrat"/>
                <a:cs typeface="Montserrat"/>
                <a:sym typeface="Montserrat"/>
              </a:rPr>
              <a:t>* The journal being entered is AHC-JOURNAL2.</a:t>
            </a:r>
          </a:p>
          <a:p>
            <a:pPr algn="l">
              <a:lnSpc>
                <a:spcPts val="1260"/>
              </a:lnSpc>
            </a:pPr>
            <a:r>
              <a:rPr lang="en-US" sz="900">
                <a:solidFill>
                  <a:srgbClr val="000000"/>
                </a:solidFill>
                <a:latin typeface="Montserrat"/>
                <a:ea typeface="Montserrat"/>
                <a:cs typeface="Montserrat"/>
                <a:sym typeface="Montserrat"/>
              </a:rPr>
              <a:t>Journal Header Details:</a:t>
            </a:r>
          </a:p>
          <a:p>
            <a:pPr algn="l">
              <a:lnSpc>
                <a:spcPts val="1260"/>
              </a:lnSpc>
            </a:pPr>
            <a:r>
              <a:rPr lang="en-US" sz="900">
                <a:solidFill>
                  <a:srgbClr val="000000"/>
                </a:solidFill>
                <a:latin typeface="Montserrat"/>
                <a:ea typeface="Montserrat"/>
                <a:cs typeface="Montserrat"/>
                <a:sym typeface="Montserrat"/>
              </a:rPr>
              <a:t>* Ledger: AHC-LG | Category: Adjustment</a:t>
            </a:r>
          </a:p>
          <a:p>
            <a:pPr algn="l">
              <a:lnSpc>
                <a:spcPts val="1260"/>
              </a:lnSpc>
            </a:pPr>
            <a:r>
              <a:rPr lang="en-US" sz="900">
                <a:solidFill>
                  <a:srgbClr val="000000"/>
                </a:solidFill>
                <a:latin typeface="Montserrat"/>
                <a:ea typeface="Montserrat"/>
                <a:cs typeface="Montserrat"/>
                <a:sym typeface="Montserrat"/>
              </a:rPr>
              <a:t>* Period: Jan-24 | Effective Date: 21-01-2024</a:t>
            </a:r>
          </a:p>
          <a:p>
            <a:pPr algn="l">
              <a:lnSpc>
                <a:spcPts val="1260"/>
              </a:lnSpc>
            </a:pPr>
            <a:r>
              <a:rPr lang="en-US" sz="900">
                <a:solidFill>
                  <a:srgbClr val="000000"/>
                </a:solidFill>
                <a:latin typeface="Montserrat"/>
                <a:ea typeface="Montserrat"/>
                <a:cs typeface="Montserrat"/>
                <a:sym typeface="Montserrat"/>
              </a:rPr>
              <a:t>* Balance Type: Actual</a:t>
            </a:r>
          </a:p>
          <a:p>
            <a:pPr algn="l">
              <a:lnSpc>
                <a:spcPts val="1260"/>
              </a:lnSpc>
            </a:pPr>
            <a:r>
              <a:rPr lang="en-US" sz="900">
                <a:solidFill>
                  <a:srgbClr val="000000"/>
                </a:solidFill>
                <a:latin typeface="Montserrat"/>
                <a:ea typeface="Montserrat"/>
                <a:cs typeface="Montserrat"/>
                <a:sym typeface="Montserrat"/>
              </a:rPr>
              <a:t>* Currency: USD |  Conversion Rate: 51 (Corporate Rate)</a:t>
            </a:r>
          </a:p>
          <a:p>
            <a:pPr algn="l">
              <a:lnSpc>
                <a:spcPts val="1260"/>
              </a:lnSpc>
            </a:pPr>
            <a:r>
              <a:rPr lang="en-US" sz="900">
                <a:solidFill>
                  <a:srgbClr val="000000"/>
                </a:solidFill>
                <a:latin typeface="Montserrat"/>
                <a:ea typeface="Montserrat"/>
                <a:cs typeface="Montserrat"/>
                <a:sym typeface="Montserrat"/>
              </a:rPr>
              <a:t>* Status: Not Reversed</a:t>
            </a:r>
          </a:p>
          <a:p>
            <a:pPr algn="l">
              <a:lnSpc>
                <a:spcPts val="1260"/>
              </a:lnSpc>
            </a:pPr>
            <a:r>
              <a:rPr lang="en-US" sz="900">
                <a:solidFill>
                  <a:srgbClr val="000000"/>
                </a:solidFill>
                <a:latin typeface="Montserrat"/>
                <a:ea typeface="Montserrat"/>
                <a:cs typeface="Montserrat"/>
                <a:sym typeface="Montserrat"/>
              </a:rPr>
              <a:t>* Journal Type: Standard</a:t>
            </a:r>
          </a:p>
          <a:p>
            <a:pPr algn="l">
              <a:lnSpc>
                <a:spcPts val="1260"/>
              </a:lnSpc>
            </a:pPr>
            <a:r>
              <a:rPr lang="en-US" sz="900">
                <a:solidFill>
                  <a:srgbClr val="000000"/>
                </a:solidFill>
                <a:latin typeface="Montserrat"/>
                <a:ea typeface="Montserrat"/>
                <a:cs typeface="Montserrat"/>
                <a:sym typeface="Montserrat"/>
              </a:rPr>
              <a:t>Line Details (Accounting Entries):</a:t>
            </a:r>
          </a:p>
          <a:p>
            <a:pPr algn="l">
              <a:lnSpc>
                <a:spcPts val="1260"/>
              </a:lnSpc>
            </a:pPr>
            <a:r>
              <a:rPr lang="en-US" sz="900" b="1">
                <a:solidFill>
                  <a:srgbClr val="000000"/>
                </a:solidFill>
                <a:latin typeface="Montserrat Bold"/>
                <a:ea typeface="Montserrat Bold"/>
                <a:cs typeface="Montserrat Bold"/>
                <a:sym typeface="Montserrat Bold"/>
              </a:rPr>
              <a:t>* Line 1: </a:t>
            </a:r>
            <a:r>
              <a:rPr lang="en-US" sz="900">
                <a:solidFill>
                  <a:srgbClr val="000000"/>
                </a:solidFill>
                <a:latin typeface="Montserrat"/>
                <a:ea typeface="Montserrat"/>
                <a:cs typeface="Montserrat"/>
                <a:sym typeface="Montserrat"/>
              </a:rPr>
              <a:t>  Account: 04.004.00001.0000.0003.00000 |  Debit (USD): 50,000.00 | Debit (EGP): 2,550,000.00</a:t>
            </a:r>
          </a:p>
          <a:p>
            <a:pPr algn="l">
              <a:lnSpc>
                <a:spcPts val="1260"/>
              </a:lnSpc>
            </a:pPr>
            <a:r>
              <a:rPr lang="en-US" sz="900" b="1">
                <a:solidFill>
                  <a:srgbClr val="000000"/>
                </a:solidFill>
                <a:latin typeface="Montserrat Bold"/>
                <a:ea typeface="Montserrat Bold"/>
                <a:cs typeface="Montserrat Bold"/>
                <a:sym typeface="Montserrat Bold"/>
              </a:rPr>
              <a:t>* Line 2: </a:t>
            </a:r>
            <a:r>
              <a:rPr lang="en-US" sz="900">
                <a:solidFill>
                  <a:srgbClr val="000000"/>
                </a:solidFill>
                <a:latin typeface="Montserrat"/>
                <a:ea typeface="Montserrat"/>
                <a:cs typeface="Montserrat"/>
                <a:sym typeface="Montserrat"/>
              </a:rPr>
              <a:t> Account: 04.003.00004.0000.0004.00000 | Credit (USD): 50,000.00 | Credit (EGP): 2,550,000.00</a:t>
            </a:r>
          </a:p>
          <a:p>
            <a:pPr algn="l">
              <a:lnSpc>
                <a:spcPts val="1260"/>
              </a:lnSpc>
            </a:pPr>
            <a:r>
              <a:rPr lang="en-US" sz="900" b="1">
                <a:solidFill>
                  <a:srgbClr val="000000"/>
                </a:solidFill>
                <a:latin typeface="Montserrat Bold"/>
                <a:ea typeface="Montserrat Bold"/>
                <a:cs typeface="Montserrat Bold"/>
                <a:sym typeface="Montserrat Bold"/>
              </a:rPr>
              <a:t>Summary:</a:t>
            </a:r>
            <a:r>
              <a:rPr lang="en-US" sz="900">
                <a:solidFill>
                  <a:srgbClr val="000000"/>
                </a:solidFill>
                <a:latin typeface="Montserrat"/>
                <a:ea typeface="Montserrat"/>
                <a:cs typeface="Montserrat"/>
                <a:sym typeface="Montserrat"/>
              </a:rPr>
              <a:t>  Total Debit: 50,000 USD | Total Credit: 50,000 USD |  Journal is balanced and ready for posting.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651" b="-2265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196590"/>
          </a:xfrm>
          <a:prstGeom prst="rect">
            <a:avLst/>
          </a:prstGeom>
        </p:spPr>
        <p:txBody>
          <a:bodyPr lIns="0" tIns="0" rIns="0" bIns="0" rtlCol="0" anchor="t">
            <a:spAutoFit/>
          </a:bodyPr>
          <a:lstStyle/>
          <a:p>
            <a:pPr algn="l">
              <a:lnSpc>
                <a:spcPts val="1260"/>
              </a:lnSpc>
            </a:pPr>
            <a:r>
              <a:rPr lang="en-US" sz="900" b="1">
                <a:solidFill>
                  <a:srgbClr val="000000"/>
                </a:solidFill>
                <a:latin typeface="Montserrat Bold"/>
                <a:ea typeface="Montserrat Bold"/>
                <a:cs typeface="Montserrat Bold"/>
                <a:sym typeface="Montserrat Bold"/>
              </a:rPr>
              <a:t>Title: Journal Entry Screen in Oracle Applications (EBS)</a:t>
            </a:r>
          </a:p>
          <a:p>
            <a:pPr algn="l">
              <a:lnSpc>
                <a:spcPts val="1260"/>
              </a:lnSpc>
            </a:pPr>
            <a:r>
              <a:rPr lang="en-US" sz="900" b="1">
                <a:solidFill>
                  <a:srgbClr val="000000"/>
                </a:solidFill>
                <a:latin typeface="Montserrat Bold"/>
                <a:ea typeface="Montserrat Bold"/>
                <a:cs typeface="Montserrat Bold"/>
                <a:sym typeface="Montserrat Bold"/>
              </a:rPr>
              <a:t>Content:</a:t>
            </a:r>
          </a:p>
          <a:p>
            <a:pPr algn="l">
              <a:lnSpc>
                <a:spcPts val="1260"/>
              </a:lnSpc>
            </a:pPr>
            <a:r>
              <a:rPr lang="en-US" sz="900">
                <a:solidFill>
                  <a:srgbClr val="000000"/>
                </a:solidFill>
                <a:latin typeface="Montserrat"/>
                <a:ea typeface="Montserrat"/>
                <a:cs typeface="Montserrat"/>
                <a:sym typeface="Montserrat"/>
              </a:rPr>
              <a:t>Overview: The image shows a journal entry form in Oracle E-Business Suite (EBS) — Enter Journals window.  User is entering a new journal called AHC-</a:t>
            </a:r>
            <a:r>
              <a:rPr lang="en-US" sz="900" b="1">
                <a:solidFill>
                  <a:srgbClr val="000000"/>
                </a:solidFill>
                <a:latin typeface="Montserrat Bold"/>
                <a:ea typeface="Montserrat Bold"/>
                <a:cs typeface="Montserrat Bold"/>
                <a:sym typeface="Montserrat Bold"/>
              </a:rPr>
              <a:t>JOURNAL2</a:t>
            </a:r>
            <a:r>
              <a:rPr lang="en-US" sz="900">
                <a:solidFill>
                  <a:srgbClr val="000000"/>
                </a:solidFill>
                <a:latin typeface="Montserrat"/>
                <a:ea typeface="Montserrat"/>
                <a:cs typeface="Montserrat"/>
                <a:sym typeface="Montserrat"/>
              </a:rPr>
              <a:t>.</a:t>
            </a:r>
          </a:p>
          <a:p>
            <a:pPr algn="l">
              <a:lnSpc>
                <a:spcPts val="1260"/>
              </a:lnSpc>
            </a:pPr>
            <a:r>
              <a:rPr lang="en-US" sz="900" b="1">
                <a:solidFill>
                  <a:srgbClr val="000000"/>
                </a:solidFill>
                <a:latin typeface="Montserrat Bold"/>
                <a:ea typeface="Montserrat Bold"/>
                <a:cs typeface="Montserrat Bold"/>
                <a:sym typeface="Montserrat Bold"/>
              </a:rPr>
              <a:t>Header Details:</a:t>
            </a:r>
          </a:p>
          <a:p>
            <a:pPr algn="l">
              <a:lnSpc>
                <a:spcPts val="1260"/>
              </a:lnSpc>
            </a:pPr>
            <a:r>
              <a:rPr lang="en-US" sz="900">
                <a:solidFill>
                  <a:srgbClr val="000000"/>
                </a:solidFill>
                <a:latin typeface="Montserrat"/>
                <a:ea typeface="Montserrat"/>
                <a:cs typeface="Montserrat"/>
                <a:sym typeface="Montserrat"/>
              </a:rPr>
              <a:t>* Ledger: AHC-LG | Category: Adjustment</a:t>
            </a:r>
          </a:p>
          <a:p>
            <a:pPr algn="l">
              <a:lnSpc>
                <a:spcPts val="1260"/>
              </a:lnSpc>
            </a:pPr>
            <a:r>
              <a:rPr lang="en-US" sz="900">
                <a:solidFill>
                  <a:srgbClr val="000000"/>
                </a:solidFill>
                <a:latin typeface="Montserrat"/>
                <a:ea typeface="Montserrat"/>
                <a:cs typeface="Montserrat"/>
                <a:sym typeface="Montserrat"/>
              </a:rPr>
              <a:t>* Period: Jan-24 | Effective Date: 21-01-2024</a:t>
            </a:r>
          </a:p>
          <a:p>
            <a:pPr algn="l">
              <a:lnSpc>
                <a:spcPts val="1260"/>
              </a:lnSpc>
            </a:pPr>
            <a:r>
              <a:rPr lang="en-US" sz="900">
                <a:solidFill>
                  <a:srgbClr val="000000"/>
                </a:solidFill>
                <a:latin typeface="Montserrat"/>
                <a:ea typeface="Montserrat"/>
                <a:cs typeface="Montserrat"/>
                <a:sym typeface="Montserrat"/>
              </a:rPr>
              <a:t>* Balance Type: Actual</a:t>
            </a:r>
          </a:p>
          <a:p>
            <a:pPr algn="l">
              <a:lnSpc>
                <a:spcPts val="1260"/>
              </a:lnSpc>
            </a:pPr>
            <a:r>
              <a:rPr lang="en-US" sz="900">
                <a:solidFill>
                  <a:srgbClr val="000000"/>
                </a:solidFill>
                <a:latin typeface="Montserrat"/>
                <a:ea typeface="Montserrat"/>
                <a:cs typeface="Montserrat"/>
                <a:sym typeface="Montserrat"/>
              </a:rPr>
              <a:t>* Currency: USD</a:t>
            </a:r>
          </a:p>
          <a:p>
            <a:pPr algn="l">
              <a:lnSpc>
                <a:spcPts val="1260"/>
              </a:lnSpc>
            </a:pPr>
            <a:r>
              <a:rPr lang="en-US" sz="900">
                <a:solidFill>
                  <a:srgbClr val="000000"/>
                </a:solidFill>
                <a:latin typeface="Montserrat"/>
                <a:ea typeface="Montserrat"/>
                <a:cs typeface="Montserrat"/>
                <a:sym typeface="Montserrat"/>
              </a:rPr>
              <a:t>* Conversion Rate: 51 (Corporate Rate)</a:t>
            </a:r>
          </a:p>
          <a:p>
            <a:pPr algn="l">
              <a:lnSpc>
                <a:spcPts val="1260"/>
              </a:lnSpc>
            </a:pPr>
            <a:r>
              <a:rPr lang="en-US" sz="900">
                <a:solidFill>
                  <a:srgbClr val="000000"/>
                </a:solidFill>
                <a:latin typeface="Montserrat"/>
                <a:ea typeface="Montserrat"/>
                <a:cs typeface="Montserrat"/>
                <a:sym typeface="Montserrat"/>
              </a:rPr>
              <a:t>* Status: Not Reversed</a:t>
            </a:r>
          </a:p>
          <a:p>
            <a:pPr algn="l">
              <a:lnSpc>
                <a:spcPts val="1260"/>
              </a:lnSpc>
            </a:pPr>
            <a:r>
              <a:rPr lang="en-US" sz="900">
                <a:solidFill>
                  <a:srgbClr val="000000"/>
                </a:solidFill>
                <a:latin typeface="Montserrat"/>
                <a:ea typeface="Montserrat"/>
                <a:cs typeface="Montserrat"/>
                <a:sym typeface="Montserrat"/>
              </a:rPr>
              <a:t>Line Entry Section:</a:t>
            </a:r>
          </a:p>
          <a:p>
            <a:pPr algn="l">
              <a:lnSpc>
                <a:spcPts val="1260"/>
              </a:lnSpc>
            </a:pPr>
            <a:r>
              <a:rPr lang="en-US" sz="900">
                <a:solidFill>
                  <a:srgbClr val="000000"/>
                </a:solidFill>
                <a:latin typeface="Montserrat"/>
                <a:ea typeface="Montserrat"/>
                <a:cs typeface="Montserrat"/>
                <a:sym typeface="Montserrat"/>
              </a:rPr>
              <a:t>* User is working on Line 1 to enter an account combination.</a:t>
            </a:r>
          </a:p>
          <a:p>
            <a:pPr algn="l">
              <a:lnSpc>
                <a:spcPts val="1260"/>
              </a:lnSpc>
            </a:pPr>
            <a:r>
              <a:rPr lang="en-US" sz="900">
                <a:solidFill>
                  <a:srgbClr val="000000"/>
                </a:solidFill>
                <a:latin typeface="Montserrat"/>
                <a:ea typeface="Montserrat"/>
                <a:cs typeface="Montserrat"/>
                <a:sym typeface="Montserrat"/>
              </a:rPr>
              <a:t>* The account flexfield structure named AHC-Structure is displayed.</a:t>
            </a:r>
          </a:p>
          <a:p>
            <a:pPr algn="l">
              <a:lnSpc>
                <a:spcPts val="1260"/>
              </a:lnSpc>
            </a:pPr>
            <a:r>
              <a:rPr lang="en-US" sz="900">
                <a:solidFill>
                  <a:srgbClr val="000000"/>
                </a:solidFill>
                <a:latin typeface="Montserrat"/>
                <a:ea typeface="Montserrat"/>
                <a:cs typeface="Montserrat"/>
                <a:sym typeface="Montserrat"/>
              </a:rPr>
              <a:t>Account Combination Details:</a:t>
            </a:r>
          </a:p>
          <a:p>
            <a:pPr algn="l">
              <a:lnSpc>
                <a:spcPts val="1260"/>
              </a:lnSpc>
            </a:pPr>
            <a:r>
              <a:rPr lang="en-US" sz="900">
                <a:solidFill>
                  <a:srgbClr val="000000"/>
                </a:solidFill>
                <a:latin typeface="Montserrat"/>
                <a:ea typeface="Montserrat"/>
                <a:cs typeface="Montserrat"/>
                <a:sym typeface="Montserrat"/>
              </a:rPr>
              <a:t>* Company: 04 (AHC Company)</a:t>
            </a:r>
          </a:p>
          <a:p>
            <a:pPr algn="l">
              <a:lnSpc>
                <a:spcPts val="1260"/>
              </a:lnSpc>
            </a:pPr>
            <a:r>
              <a:rPr lang="en-US" sz="900">
                <a:solidFill>
                  <a:srgbClr val="000000"/>
                </a:solidFill>
                <a:latin typeface="Montserrat"/>
                <a:ea typeface="Montserrat"/>
                <a:cs typeface="Montserrat"/>
                <a:sym typeface="Montserrat"/>
              </a:rPr>
              <a:t>* Cost Center: 004 (procurement)</a:t>
            </a:r>
          </a:p>
          <a:p>
            <a:pPr algn="l">
              <a:lnSpc>
                <a:spcPts val="1260"/>
              </a:lnSpc>
            </a:pPr>
            <a:r>
              <a:rPr lang="en-US" sz="900">
                <a:solidFill>
                  <a:srgbClr val="000000"/>
                </a:solidFill>
                <a:latin typeface="Montserrat"/>
                <a:ea typeface="Montserrat"/>
                <a:cs typeface="Montserrat"/>
                <a:sym typeface="Montserrat"/>
              </a:rPr>
              <a:t>* Account: 00001 (Assets)</a:t>
            </a:r>
          </a:p>
          <a:p>
            <a:pPr algn="l">
              <a:lnSpc>
                <a:spcPts val="1260"/>
              </a:lnSpc>
            </a:pPr>
            <a:r>
              <a:rPr lang="en-US" sz="900">
                <a:solidFill>
                  <a:srgbClr val="000000"/>
                </a:solidFill>
                <a:latin typeface="Montserrat"/>
                <a:ea typeface="Montserrat"/>
                <a:cs typeface="Montserrat"/>
                <a:sym typeface="Montserrat"/>
              </a:rPr>
              <a:t>* SubAccount: 0000 (General)</a:t>
            </a:r>
          </a:p>
          <a:p>
            <a:pPr algn="l">
              <a:lnSpc>
                <a:spcPts val="1260"/>
              </a:lnSpc>
            </a:pPr>
            <a:r>
              <a:rPr lang="en-US" sz="900">
                <a:solidFill>
                  <a:srgbClr val="000000"/>
                </a:solidFill>
                <a:latin typeface="Montserrat"/>
                <a:ea typeface="Montserrat"/>
                <a:cs typeface="Montserrat"/>
                <a:sym typeface="Montserrat"/>
              </a:rPr>
              <a:t>* Project: 0003 (Bridge Construction)</a:t>
            </a:r>
          </a:p>
          <a:p>
            <a:pPr algn="l">
              <a:lnSpc>
                <a:spcPts val="1260"/>
              </a:lnSpc>
            </a:pPr>
            <a:r>
              <a:rPr lang="en-US" sz="900">
                <a:solidFill>
                  <a:srgbClr val="000000"/>
                </a:solidFill>
                <a:latin typeface="Montserrat"/>
                <a:ea typeface="Montserrat"/>
                <a:cs typeface="Montserrat"/>
                <a:sym typeface="Montserrat"/>
              </a:rPr>
              <a:t>* Future: 0000 (General)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651" b="-2265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348990"/>
          </a:xfrm>
          <a:prstGeom prst="rect">
            <a:avLst/>
          </a:prstGeom>
        </p:spPr>
        <p:txBody>
          <a:bodyPr lIns="0" tIns="0" rIns="0" bIns="0" rtlCol="0" anchor="t">
            <a:spAutoFit/>
          </a:bodyPr>
          <a:lstStyle/>
          <a:p>
            <a:pPr algn="l">
              <a:lnSpc>
                <a:spcPts val="1260"/>
              </a:lnSpc>
            </a:pPr>
            <a:r>
              <a:rPr lang="en-US" sz="900">
                <a:solidFill>
                  <a:srgbClr val="000000"/>
                </a:solidFill>
                <a:latin typeface="Montserrat"/>
                <a:ea typeface="Montserrat"/>
                <a:cs typeface="Montserrat"/>
                <a:sym typeface="Montserrat"/>
              </a:rPr>
              <a:t>Title: Journal Entry Screen in Oracle Applications (EBS)</a:t>
            </a:r>
          </a:p>
          <a:p>
            <a:pPr algn="l">
              <a:lnSpc>
                <a:spcPts val="1260"/>
              </a:lnSpc>
            </a:pPr>
            <a:r>
              <a:rPr lang="en-US" sz="900">
                <a:solidFill>
                  <a:srgbClr val="000000"/>
                </a:solidFill>
                <a:latin typeface="Montserrat"/>
                <a:ea typeface="Montserrat"/>
                <a:cs typeface="Montserrat"/>
                <a:sym typeface="Montserrat"/>
              </a:rPr>
              <a:t>Content:</a:t>
            </a:r>
          </a:p>
          <a:p>
            <a:pPr algn="l">
              <a:lnSpc>
                <a:spcPts val="1260"/>
              </a:lnSpc>
            </a:pPr>
            <a:r>
              <a:rPr lang="en-US" sz="900">
                <a:solidFill>
                  <a:srgbClr val="000000"/>
                </a:solidFill>
                <a:latin typeface="Montserrat"/>
                <a:ea typeface="Montserrat"/>
                <a:cs typeface="Montserrat"/>
                <a:sym typeface="Montserrat"/>
              </a:rPr>
              <a:t>Overview:</a:t>
            </a:r>
          </a:p>
          <a:p>
            <a:pPr algn="l">
              <a:lnSpc>
                <a:spcPts val="1260"/>
              </a:lnSpc>
            </a:pPr>
            <a:r>
              <a:rPr lang="en-US" sz="900">
                <a:solidFill>
                  <a:srgbClr val="000000"/>
                </a:solidFill>
                <a:latin typeface="Montserrat"/>
                <a:ea typeface="Montserrat"/>
                <a:cs typeface="Montserrat"/>
                <a:sym typeface="Montserrat"/>
              </a:rPr>
              <a:t>* The image shows a journal entry form in Oracle E-Business Suite (EBS) — Enter Journals window.</a:t>
            </a:r>
          </a:p>
          <a:p>
            <a:pPr algn="l">
              <a:lnSpc>
                <a:spcPts val="1260"/>
              </a:lnSpc>
            </a:pPr>
            <a:r>
              <a:rPr lang="en-US" sz="900">
                <a:solidFill>
                  <a:srgbClr val="000000"/>
                </a:solidFill>
                <a:latin typeface="Montserrat"/>
                <a:ea typeface="Montserrat"/>
                <a:cs typeface="Montserrat"/>
                <a:sym typeface="Montserrat"/>
              </a:rPr>
              <a:t>* User is entering a new journal called AHC-JOURNAL2</a:t>
            </a:r>
          </a:p>
          <a:p>
            <a:pPr algn="l">
              <a:lnSpc>
                <a:spcPts val="1260"/>
              </a:lnSpc>
            </a:pPr>
            <a:r>
              <a:rPr lang="en-US" sz="900">
                <a:solidFill>
                  <a:srgbClr val="000000"/>
                </a:solidFill>
                <a:latin typeface="Montserrat"/>
                <a:ea typeface="Montserrat"/>
                <a:cs typeface="Montserrat"/>
                <a:sym typeface="Montserrat"/>
              </a:rPr>
              <a:t>Header Details:</a:t>
            </a:r>
          </a:p>
          <a:p>
            <a:pPr algn="l">
              <a:lnSpc>
                <a:spcPts val="1260"/>
              </a:lnSpc>
            </a:pPr>
            <a:r>
              <a:rPr lang="en-US" sz="900">
                <a:solidFill>
                  <a:srgbClr val="000000"/>
                </a:solidFill>
                <a:latin typeface="Montserrat"/>
                <a:ea typeface="Montserrat"/>
                <a:cs typeface="Montserrat"/>
                <a:sym typeface="Montserrat"/>
              </a:rPr>
              <a:t>* Ledger: AHC-LG | Category: Adjustment</a:t>
            </a:r>
          </a:p>
          <a:p>
            <a:pPr algn="l">
              <a:lnSpc>
                <a:spcPts val="1260"/>
              </a:lnSpc>
            </a:pPr>
            <a:r>
              <a:rPr lang="en-US" sz="900">
                <a:solidFill>
                  <a:srgbClr val="000000"/>
                </a:solidFill>
                <a:latin typeface="Montserrat"/>
                <a:ea typeface="Montserrat"/>
                <a:cs typeface="Montserrat"/>
                <a:sym typeface="Montserrat"/>
              </a:rPr>
              <a:t>* Period: Jan-24 |  Effective Date: 21-01-2024</a:t>
            </a:r>
          </a:p>
          <a:p>
            <a:pPr algn="l">
              <a:lnSpc>
                <a:spcPts val="1260"/>
              </a:lnSpc>
            </a:pPr>
            <a:r>
              <a:rPr lang="en-US" sz="900">
                <a:solidFill>
                  <a:srgbClr val="000000"/>
                </a:solidFill>
                <a:latin typeface="Montserrat"/>
                <a:ea typeface="Montserrat"/>
                <a:cs typeface="Montserrat"/>
                <a:sym typeface="Montserrat"/>
              </a:rPr>
              <a:t>* Balance Type: Actual</a:t>
            </a:r>
          </a:p>
          <a:p>
            <a:pPr algn="l">
              <a:lnSpc>
                <a:spcPts val="1260"/>
              </a:lnSpc>
            </a:pPr>
            <a:r>
              <a:rPr lang="en-US" sz="900">
                <a:solidFill>
                  <a:srgbClr val="000000"/>
                </a:solidFill>
                <a:latin typeface="Montserrat"/>
                <a:ea typeface="Montserrat"/>
                <a:cs typeface="Montserrat"/>
                <a:sym typeface="Montserrat"/>
              </a:rPr>
              <a:t>* Currency: USD</a:t>
            </a:r>
          </a:p>
          <a:p>
            <a:pPr algn="l">
              <a:lnSpc>
                <a:spcPts val="1260"/>
              </a:lnSpc>
            </a:pPr>
            <a:r>
              <a:rPr lang="en-US" sz="900">
                <a:solidFill>
                  <a:srgbClr val="000000"/>
                </a:solidFill>
                <a:latin typeface="Montserrat"/>
                <a:ea typeface="Montserrat"/>
                <a:cs typeface="Montserrat"/>
                <a:sym typeface="Montserrat"/>
              </a:rPr>
              <a:t>* Conversion Rate: 51 (Corporate Rate)</a:t>
            </a:r>
          </a:p>
          <a:p>
            <a:pPr algn="l">
              <a:lnSpc>
                <a:spcPts val="1260"/>
              </a:lnSpc>
            </a:pPr>
            <a:r>
              <a:rPr lang="en-US" sz="900">
                <a:solidFill>
                  <a:srgbClr val="000000"/>
                </a:solidFill>
                <a:latin typeface="Montserrat"/>
                <a:ea typeface="Montserrat"/>
                <a:cs typeface="Montserrat"/>
                <a:sym typeface="Montserrat"/>
              </a:rPr>
              <a:t>* Status: Not Reversed</a:t>
            </a:r>
          </a:p>
          <a:p>
            <a:pPr algn="l">
              <a:lnSpc>
                <a:spcPts val="1260"/>
              </a:lnSpc>
            </a:pPr>
            <a:r>
              <a:rPr lang="en-US" sz="900">
                <a:solidFill>
                  <a:srgbClr val="000000"/>
                </a:solidFill>
                <a:latin typeface="Montserrat"/>
                <a:ea typeface="Montserrat"/>
                <a:cs typeface="Montserrat"/>
                <a:sym typeface="Montserrat"/>
              </a:rPr>
              <a:t>Line Entry Section:</a:t>
            </a:r>
          </a:p>
          <a:p>
            <a:pPr algn="l">
              <a:lnSpc>
                <a:spcPts val="1260"/>
              </a:lnSpc>
            </a:pPr>
            <a:r>
              <a:rPr lang="en-US" sz="900">
                <a:solidFill>
                  <a:srgbClr val="000000"/>
                </a:solidFill>
                <a:latin typeface="Montserrat"/>
                <a:ea typeface="Montserrat"/>
                <a:cs typeface="Montserrat"/>
                <a:sym typeface="Montserrat"/>
              </a:rPr>
              <a:t>* User is working on Line 2 to enter an account combination.</a:t>
            </a:r>
          </a:p>
          <a:p>
            <a:pPr algn="l">
              <a:lnSpc>
                <a:spcPts val="1260"/>
              </a:lnSpc>
            </a:pPr>
            <a:r>
              <a:rPr lang="en-US" sz="900">
                <a:solidFill>
                  <a:srgbClr val="000000"/>
                </a:solidFill>
                <a:latin typeface="Montserrat"/>
                <a:ea typeface="Montserrat"/>
                <a:cs typeface="Montserrat"/>
                <a:sym typeface="Montserrat"/>
              </a:rPr>
              <a:t>* The account flexfield structure named AHC-Structure is displayed.</a:t>
            </a:r>
          </a:p>
          <a:p>
            <a:pPr algn="l">
              <a:lnSpc>
                <a:spcPts val="1260"/>
              </a:lnSpc>
            </a:pPr>
            <a:r>
              <a:rPr lang="en-US" sz="900">
                <a:solidFill>
                  <a:srgbClr val="000000"/>
                </a:solidFill>
                <a:latin typeface="Montserrat"/>
                <a:ea typeface="Montserrat"/>
                <a:cs typeface="Montserrat"/>
                <a:sym typeface="Montserrat"/>
              </a:rPr>
              <a:t>Account Combination Details:</a:t>
            </a:r>
          </a:p>
          <a:p>
            <a:pPr algn="l">
              <a:lnSpc>
                <a:spcPts val="1260"/>
              </a:lnSpc>
            </a:pPr>
            <a:r>
              <a:rPr lang="en-US" sz="900">
                <a:solidFill>
                  <a:srgbClr val="000000"/>
                </a:solidFill>
                <a:latin typeface="Montserrat"/>
                <a:ea typeface="Montserrat"/>
                <a:cs typeface="Montserrat"/>
                <a:sym typeface="Montserrat"/>
              </a:rPr>
              <a:t>* Company: 04 (AHC Company)</a:t>
            </a:r>
          </a:p>
          <a:p>
            <a:pPr algn="l">
              <a:lnSpc>
                <a:spcPts val="1260"/>
              </a:lnSpc>
            </a:pPr>
            <a:r>
              <a:rPr lang="en-US" sz="900">
                <a:solidFill>
                  <a:srgbClr val="000000"/>
                </a:solidFill>
                <a:latin typeface="Montserrat"/>
                <a:ea typeface="Montserrat"/>
                <a:cs typeface="Montserrat"/>
                <a:sym typeface="Montserrat"/>
              </a:rPr>
              <a:t>* Cost Center: 003 (Marketing)</a:t>
            </a:r>
          </a:p>
          <a:p>
            <a:pPr algn="l">
              <a:lnSpc>
                <a:spcPts val="1260"/>
              </a:lnSpc>
            </a:pPr>
            <a:r>
              <a:rPr lang="en-US" sz="900">
                <a:solidFill>
                  <a:srgbClr val="000000"/>
                </a:solidFill>
                <a:latin typeface="Montserrat"/>
                <a:ea typeface="Montserrat"/>
                <a:cs typeface="Montserrat"/>
                <a:sym typeface="Montserrat"/>
              </a:rPr>
              <a:t>* Account: 00004 (Revenue)</a:t>
            </a:r>
          </a:p>
          <a:p>
            <a:pPr algn="l">
              <a:lnSpc>
                <a:spcPts val="1260"/>
              </a:lnSpc>
            </a:pPr>
            <a:r>
              <a:rPr lang="en-US" sz="900">
                <a:solidFill>
                  <a:srgbClr val="000000"/>
                </a:solidFill>
                <a:latin typeface="Montserrat"/>
                <a:ea typeface="Montserrat"/>
                <a:cs typeface="Montserrat"/>
                <a:sym typeface="Montserrat"/>
              </a:rPr>
              <a:t>* SubAccount: 0000 (General)</a:t>
            </a:r>
          </a:p>
          <a:p>
            <a:pPr algn="l">
              <a:lnSpc>
                <a:spcPts val="1260"/>
              </a:lnSpc>
            </a:pPr>
            <a:r>
              <a:rPr lang="en-US" sz="900">
                <a:solidFill>
                  <a:srgbClr val="000000"/>
                </a:solidFill>
                <a:latin typeface="Montserrat"/>
                <a:ea typeface="Montserrat"/>
                <a:cs typeface="Montserrat"/>
                <a:sym typeface="Montserrat"/>
              </a:rPr>
              <a:t>* Project: 0004 (Highway Development)</a:t>
            </a:r>
          </a:p>
          <a:p>
            <a:pPr algn="l">
              <a:lnSpc>
                <a:spcPts val="1260"/>
              </a:lnSpc>
            </a:pPr>
            <a:r>
              <a:rPr lang="en-US" sz="900">
                <a:solidFill>
                  <a:srgbClr val="000000"/>
                </a:solidFill>
                <a:latin typeface="Montserrat"/>
                <a:ea typeface="Montserrat"/>
                <a:cs typeface="Montserrat"/>
                <a:sym typeface="Montserrat"/>
              </a:rPr>
              <a:t>* Future: 0000 (General)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3041" b="-2226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81913"/>
            <a:ext cx="8881977" cy="3348990"/>
          </a:xfrm>
          <a:prstGeom prst="rect">
            <a:avLst/>
          </a:prstGeom>
        </p:spPr>
        <p:txBody>
          <a:bodyPr lIns="0" tIns="0" rIns="0" bIns="0" rtlCol="0" anchor="t">
            <a:spAutoFit/>
          </a:bodyPr>
          <a:lstStyle/>
          <a:p>
            <a:pPr algn="l">
              <a:lnSpc>
                <a:spcPts val="1260"/>
              </a:lnSpc>
            </a:pPr>
            <a:r>
              <a:rPr lang="en-US" sz="900" b="1">
                <a:solidFill>
                  <a:srgbClr val="000000"/>
                </a:solidFill>
                <a:latin typeface="Montserrat Bold"/>
                <a:ea typeface="Montserrat Bold"/>
                <a:cs typeface="Montserrat Bold"/>
                <a:sym typeface="Montserrat Bold"/>
              </a:rPr>
              <a:t>Title: Oracle Applications - Journal Entry Overview</a:t>
            </a:r>
          </a:p>
          <a:p>
            <a:pPr algn="l">
              <a:lnSpc>
                <a:spcPts val="1260"/>
              </a:lnSpc>
            </a:pPr>
            <a:r>
              <a:rPr lang="en-US" sz="900">
                <a:solidFill>
                  <a:srgbClr val="000000"/>
                </a:solidFill>
                <a:latin typeface="Montserrat"/>
                <a:ea typeface="Montserrat"/>
                <a:cs typeface="Montserrat"/>
                <a:sym typeface="Montserrat"/>
              </a:rPr>
              <a:t>This screenshot shows a Journal Entry form in Oracle Applications (specifically, Oracle General Ledger - AHC-LG Ledger).</a:t>
            </a:r>
          </a:p>
          <a:p>
            <a:pPr algn="l">
              <a:lnSpc>
                <a:spcPts val="1260"/>
              </a:lnSpc>
            </a:pPr>
            <a:r>
              <a:rPr lang="en-US" sz="900">
                <a:solidFill>
                  <a:srgbClr val="000000"/>
                </a:solidFill>
                <a:latin typeface="Montserrat"/>
                <a:ea typeface="Montserrat"/>
                <a:cs typeface="Montserrat"/>
                <a:sym typeface="Montserrat"/>
              </a:rPr>
              <a:t>The purpose of this screen is to record an adjustment journal for the period January 2024 (Period: Jan-24).</a:t>
            </a:r>
          </a:p>
          <a:p>
            <a:pPr algn="l">
              <a:lnSpc>
                <a:spcPts val="1260"/>
              </a:lnSpc>
            </a:pPr>
            <a:r>
              <a:rPr lang="en-US" sz="900" b="1">
                <a:solidFill>
                  <a:srgbClr val="000000"/>
                </a:solidFill>
                <a:latin typeface="Montserrat Bold"/>
                <a:ea typeface="Montserrat Bold"/>
                <a:cs typeface="Montserrat Bold"/>
                <a:sym typeface="Montserrat Bold"/>
              </a:rPr>
              <a:t> •Key Information</a:t>
            </a:r>
          </a:p>
          <a:p>
            <a:pPr algn="l">
              <a:lnSpc>
                <a:spcPts val="1260"/>
              </a:lnSpc>
            </a:pPr>
            <a:r>
              <a:rPr lang="en-US" sz="900">
                <a:solidFill>
                  <a:srgbClr val="000000"/>
                </a:solidFill>
                <a:latin typeface="Montserrat"/>
                <a:ea typeface="Montserrat"/>
                <a:cs typeface="Montserrat"/>
                <a:sym typeface="Montserrat"/>
              </a:rPr>
              <a:t>Journal Name: Manual 4777166 20-APR-2025</a:t>
            </a:r>
          </a:p>
          <a:p>
            <a:pPr algn="l">
              <a:lnSpc>
                <a:spcPts val="1260"/>
              </a:lnSpc>
            </a:pPr>
            <a:r>
              <a:rPr lang="en-US" sz="900">
                <a:solidFill>
                  <a:srgbClr val="000000"/>
                </a:solidFill>
                <a:latin typeface="Montserrat"/>
                <a:ea typeface="Montserrat"/>
                <a:cs typeface="Montserrat"/>
                <a:sym typeface="Montserrat"/>
              </a:rPr>
              <a:t>Ledger: AHC-LG | Category: Adjustment</a:t>
            </a:r>
          </a:p>
          <a:p>
            <a:pPr algn="l">
              <a:lnSpc>
                <a:spcPts val="1260"/>
              </a:lnSpc>
            </a:pPr>
            <a:r>
              <a:rPr lang="en-US" sz="900">
                <a:solidFill>
                  <a:srgbClr val="000000"/>
                </a:solidFill>
                <a:latin typeface="Montserrat"/>
                <a:ea typeface="Montserrat"/>
                <a:cs typeface="Montserrat"/>
                <a:sym typeface="Montserrat"/>
              </a:rPr>
              <a:t>Balance Type: Actual</a:t>
            </a:r>
          </a:p>
          <a:p>
            <a:pPr algn="l">
              <a:lnSpc>
                <a:spcPts val="1260"/>
              </a:lnSpc>
            </a:pPr>
            <a:r>
              <a:rPr lang="en-US" sz="900">
                <a:solidFill>
                  <a:srgbClr val="000000"/>
                </a:solidFill>
                <a:latin typeface="Montserrat"/>
                <a:ea typeface="Montserrat"/>
                <a:cs typeface="Montserrat"/>
                <a:sym typeface="Montserrat"/>
              </a:rPr>
              <a:t>Currency: USD (Converted into EGP at a rate of 51)</a:t>
            </a:r>
          </a:p>
          <a:p>
            <a:pPr algn="l">
              <a:lnSpc>
                <a:spcPts val="1260"/>
              </a:lnSpc>
            </a:pPr>
            <a:r>
              <a:rPr lang="en-US" sz="900">
                <a:solidFill>
                  <a:srgbClr val="000000"/>
                </a:solidFill>
                <a:latin typeface="Montserrat"/>
                <a:ea typeface="Montserrat"/>
                <a:cs typeface="Montserrat"/>
                <a:sym typeface="Montserrat"/>
              </a:rPr>
              <a:t>Effective Date: 31-January-2024</a:t>
            </a:r>
          </a:p>
          <a:p>
            <a:pPr algn="l">
              <a:lnSpc>
                <a:spcPts val="1260"/>
              </a:lnSpc>
            </a:pPr>
            <a:r>
              <a:rPr lang="en-US" sz="900">
                <a:solidFill>
                  <a:srgbClr val="000000"/>
                </a:solidFill>
                <a:latin typeface="Montserrat"/>
                <a:ea typeface="Montserrat"/>
                <a:cs typeface="Montserrat"/>
                <a:sym typeface="Montserrat"/>
              </a:rPr>
              <a:t>* Journal Lines | Account Line 1:</a:t>
            </a:r>
          </a:p>
          <a:p>
            <a:pPr algn="l">
              <a:lnSpc>
                <a:spcPts val="1260"/>
              </a:lnSpc>
            </a:pPr>
            <a:r>
              <a:rPr lang="en-US" sz="900">
                <a:solidFill>
                  <a:srgbClr val="000000"/>
                </a:solidFill>
                <a:latin typeface="Montserrat"/>
                <a:ea typeface="Montserrat"/>
                <a:cs typeface="Montserrat"/>
                <a:sym typeface="Montserrat"/>
              </a:rPr>
              <a:t>Account: 04-001.00001.0001.0002.00000 | Debit (USD): 100,000</a:t>
            </a:r>
          </a:p>
          <a:p>
            <a:pPr algn="l">
              <a:lnSpc>
                <a:spcPts val="1260"/>
              </a:lnSpc>
            </a:pPr>
            <a:r>
              <a:rPr lang="en-US" sz="900">
                <a:solidFill>
                  <a:srgbClr val="000000"/>
                </a:solidFill>
                <a:latin typeface="Montserrat"/>
                <a:ea typeface="Montserrat"/>
                <a:cs typeface="Montserrat"/>
                <a:sym typeface="Montserrat"/>
              </a:rPr>
              <a:t>Account Line 2:</a:t>
            </a:r>
          </a:p>
          <a:p>
            <a:pPr algn="l">
              <a:lnSpc>
                <a:spcPts val="1260"/>
              </a:lnSpc>
            </a:pPr>
            <a:r>
              <a:rPr lang="en-US" sz="900">
                <a:solidFill>
                  <a:srgbClr val="000000"/>
                </a:solidFill>
                <a:latin typeface="Montserrat"/>
                <a:ea typeface="Montserrat"/>
                <a:cs typeface="Montserrat"/>
                <a:sym typeface="Montserrat"/>
              </a:rPr>
              <a:t>Account: 04-001.00002.0001.0002.00000 | Credit (USD): 100,000</a:t>
            </a:r>
          </a:p>
          <a:p>
            <a:pPr algn="l">
              <a:lnSpc>
                <a:spcPts val="1260"/>
              </a:lnSpc>
            </a:pPr>
            <a:r>
              <a:rPr lang="en-US" sz="900">
                <a:solidFill>
                  <a:srgbClr val="000000"/>
                </a:solidFill>
                <a:latin typeface="Montserrat"/>
                <a:ea typeface="Montserrat"/>
                <a:cs typeface="Montserrat"/>
                <a:sym typeface="Montserrat"/>
              </a:rPr>
              <a:t>Both debit and credit sides are balanced at 100,000 USD.</a:t>
            </a:r>
          </a:p>
          <a:p>
            <a:pPr algn="l">
              <a:lnSpc>
                <a:spcPts val="1260"/>
              </a:lnSpc>
            </a:pPr>
            <a:r>
              <a:rPr lang="en-US" sz="900">
                <a:solidFill>
                  <a:srgbClr val="000000"/>
                </a:solidFill>
                <a:latin typeface="Montserrat"/>
                <a:ea typeface="Montserrat"/>
                <a:cs typeface="Montserrat"/>
                <a:sym typeface="Montserrat"/>
              </a:rPr>
              <a:t>•Accounted Amounts</a:t>
            </a:r>
          </a:p>
          <a:p>
            <a:pPr algn="l">
              <a:lnSpc>
                <a:spcPts val="1260"/>
              </a:lnSpc>
            </a:pPr>
            <a:r>
              <a:rPr lang="en-US" sz="900">
                <a:solidFill>
                  <a:srgbClr val="000000"/>
                </a:solidFill>
                <a:latin typeface="Montserrat"/>
                <a:ea typeface="Montserrat"/>
                <a:cs typeface="Montserrat"/>
                <a:sym typeface="Montserrat"/>
              </a:rPr>
              <a:t>After currency conversion:</a:t>
            </a:r>
          </a:p>
          <a:p>
            <a:pPr algn="l">
              <a:lnSpc>
                <a:spcPts val="1260"/>
              </a:lnSpc>
            </a:pPr>
            <a:r>
              <a:rPr lang="en-US" sz="900">
                <a:solidFill>
                  <a:srgbClr val="000000"/>
                </a:solidFill>
                <a:latin typeface="Montserrat"/>
                <a:ea typeface="Montserrat"/>
                <a:cs typeface="Montserrat"/>
                <a:sym typeface="Montserrat"/>
              </a:rPr>
              <a:t>Debit (EGP): 5,100,000 | Credit (EGP): 5,100,000</a:t>
            </a:r>
          </a:p>
          <a:p>
            <a:pPr algn="l">
              <a:lnSpc>
                <a:spcPts val="1260"/>
              </a:lnSpc>
            </a:pPr>
            <a:r>
              <a:rPr lang="en-US" sz="900">
                <a:solidFill>
                  <a:srgbClr val="000000"/>
                </a:solidFill>
                <a:latin typeface="Montserrat"/>
                <a:ea typeface="Montserrat"/>
                <a:cs typeface="Montserrat"/>
                <a:sym typeface="Montserrat"/>
              </a:rPr>
              <a:t>•Additional Information</a:t>
            </a:r>
          </a:p>
          <a:p>
            <a:pPr algn="l">
              <a:lnSpc>
                <a:spcPts val="1260"/>
              </a:lnSpc>
            </a:pPr>
            <a:r>
              <a:rPr lang="en-US" sz="900">
                <a:solidFill>
                  <a:srgbClr val="000000"/>
                </a:solidFill>
                <a:latin typeface="Montserrat"/>
                <a:ea typeface="Montserrat"/>
                <a:cs typeface="Montserrat"/>
                <a:sym typeface="Montserrat"/>
              </a:rPr>
              <a:t>Journal Type: Standard</a:t>
            </a:r>
          </a:p>
          <a:p>
            <a:pPr algn="l">
              <a:lnSpc>
                <a:spcPts val="1260"/>
              </a:lnSpc>
            </a:pPr>
            <a:r>
              <a:rPr lang="en-US" sz="900">
                <a:solidFill>
                  <a:srgbClr val="000000"/>
                </a:solidFill>
                <a:latin typeface="Montserrat"/>
                <a:ea typeface="Montserrat"/>
                <a:cs typeface="Montserrat"/>
                <a:sym typeface="Montserrat"/>
              </a:rPr>
              <a:t>Tax: Not Required | Status: Not Reversed</a:t>
            </a:r>
          </a:p>
          <a:p>
            <a:pPr algn="l">
              <a:lnSpc>
                <a:spcPts val="1260"/>
              </a:lnSpc>
            </a:pPr>
            <a:r>
              <a:rPr lang="en-US" sz="900">
                <a:solidFill>
                  <a:srgbClr val="000000"/>
                </a:solidFill>
                <a:latin typeface="Montserrat"/>
                <a:ea typeface="Montserrat"/>
                <a:cs typeface="Montserrat"/>
                <a:sym typeface="Montserrat"/>
              </a:rPr>
              <a:t>Control Total: (Not specified)</a:t>
            </a:r>
          </a:p>
          <a:p>
            <a:pPr algn="l">
              <a:lnSpc>
                <a:spcPts val="1260"/>
              </a:lnSpc>
            </a:pPr>
            <a:r>
              <a:rPr lang="en-US" sz="900">
                <a:solidFill>
                  <a:srgbClr val="000000"/>
                </a:solidFill>
                <a:latin typeface="Montserrat"/>
                <a:ea typeface="Montserrat"/>
                <a:cs typeface="Montserrat"/>
                <a:sym typeface="Montserrat"/>
              </a:rPr>
              <a:t>Notes This journal ensures proper currency conversion and balancing between entered and accounted values.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651" b="-2265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72388"/>
            <a:ext cx="8881977" cy="3260725"/>
          </a:xfrm>
          <a:prstGeom prst="rect">
            <a:avLst/>
          </a:prstGeom>
        </p:spPr>
        <p:txBody>
          <a:bodyPr lIns="0" tIns="0" rIns="0" bIns="0" rtlCol="0" anchor="t">
            <a:spAutoFit/>
          </a:bodyPr>
          <a:lstStyle/>
          <a:p>
            <a:pPr algn="l">
              <a:lnSpc>
                <a:spcPts val="1400"/>
              </a:lnSpc>
            </a:pPr>
            <a:r>
              <a:rPr lang="en-US" sz="1000">
                <a:solidFill>
                  <a:srgbClr val="000000"/>
                </a:solidFill>
                <a:latin typeface="Montserrat"/>
                <a:ea typeface="Montserrat"/>
                <a:cs typeface="Montserrat"/>
                <a:sym typeface="Montserrat"/>
              </a:rPr>
              <a:t>Title: Oracle Applications - AHC Structure Details</a:t>
            </a:r>
          </a:p>
          <a:p>
            <a:pPr algn="l">
              <a:lnSpc>
                <a:spcPts val="1400"/>
              </a:lnSpc>
            </a:pPr>
            <a:r>
              <a:rPr lang="en-US" sz="1000">
                <a:solidFill>
                  <a:srgbClr val="000000"/>
                </a:solidFill>
                <a:latin typeface="Montserrat"/>
                <a:ea typeface="Montserrat"/>
                <a:cs typeface="Montserrat"/>
                <a:sym typeface="Montserrat"/>
              </a:rPr>
              <a:t>* This screenshot shows the Account Flexfield Structure (AHC-Structure) in Oracle Applications while creating a journal entry.</a:t>
            </a:r>
          </a:p>
          <a:p>
            <a:pPr algn="l">
              <a:lnSpc>
                <a:spcPts val="1400"/>
              </a:lnSpc>
            </a:pPr>
            <a:r>
              <a:rPr lang="en-US" sz="1000">
                <a:solidFill>
                  <a:srgbClr val="000000"/>
                </a:solidFill>
                <a:latin typeface="Montserrat"/>
                <a:ea typeface="Montserrat"/>
                <a:cs typeface="Montserrat"/>
                <a:sym typeface="Montserrat"/>
              </a:rPr>
              <a:t>* It breaks down the account combination used in the journal line item.</a:t>
            </a:r>
          </a:p>
          <a:p>
            <a:pPr algn="l">
              <a:lnSpc>
                <a:spcPts val="1400"/>
              </a:lnSpc>
            </a:pPr>
            <a:r>
              <a:rPr lang="en-US" sz="1000">
                <a:solidFill>
                  <a:srgbClr val="000000"/>
                </a:solidFill>
                <a:latin typeface="Montserrat"/>
                <a:ea typeface="Montserrat"/>
                <a:cs typeface="Montserrat"/>
                <a:sym typeface="Montserrat"/>
              </a:rPr>
              <a:t>•AHC-Structure Breakdown (Line1)</a:t>
            </a:r>
          </a:p>
          <a:p>
            <a:pPr algn="l">
              <a:lnSpc>
                <a:spcPts val="1400"/>
              </a:lnSpc>
            </a:pPr>
            <a:r>
              <a:rPr lang="en-US" sz="1000">
                <a:solidFill>
                  <a:srgbClr val="000000"/>
                </a:solidFill>
                <a:latin typeface="Montserrat"/>
                <a:ea typeface="Montserrat"/>
                <a:cs typeface="Montserrat"/>
                <a:sym typeface="Montserrat"/>
              </a:rPr>
              <a:t>* Company: 04 - AHC Company</a:t>
            </a:r>
          </a:p>
          <a:p>
            <a:pPr algn="l">
              <a:lnSpc>
                <a:spcPts val="1400"/>
              </a:lnSpc>
            </a:pPr>
            <a:r>
              <a:rPr lang="en-US" sz="1000">
                <a:solidFill>
                  <a:srgbClr val="000000"/>
                </a:solidFill>
                <a:latin typeface="Montserrat"/>
                <a:ea typeface="Montserrat"/>
                <a:cs typeface="Montserrat"/>
                <a:sym typeface="Montserrat"/>
              </a:rPr>
              <a:t>* Cost Center: 001 - Projects</a:t>
            </a:r>
          </a:p>
          <a:p>
            <a:pPr algn="l">
              <a:lnSpc>
                <a:spcPts val="1400"/>
              </a:lnSpc>
            </a:pPr>
            <a:r>
              <a:rPr lang="en-US" sz="1000">
                <a:solidFill>
                  <a:srgbClr val="000000"/>
                </a:solidFill>
                <a:latin typeface="Montserrat"/>
                <a:ea typeface="Montserrat"/>
                <a:cs typeface="Montserrat"/>
                <a:sym typeface="Montserrat"/>
              </a:rPr>
              <a:t>* Account: 00001 - Assets</a:t>
            </a:r>
          </a:p>
          <a:p>
            <a:pPr algn="l">
              <a:lnSpc>
                <a:spcPts val="1400"/>
              </a:lnSpc>
            </a:pPr>
            <a:r>
              <a:rPr lang="en-US" sz="1000">
                <a:solidFill>
                  <a:srgbClr val="000000"/>
                </a:solidFill>
                <a:latin typeface="Montserrat"/>
                <a:ea typeface="Montserrat"/>
                <a:cs typeface="Montserrat"/>
                <a:sym typeface="Montserrat"/>
              </a:rPr>
              <a:t>* SubAccount: 0001 - Cash &amp; Bank</a:t>
            </a:r>
          </a:p>
          <a:p>
            <a:pPr algn="l">
              <a:lnSpc>
                <a:spcPts val="1400"/>
              </a:lnSpc>
            </a:pPr>
            <a:r>
              <a:rPr lang="en-US" sz="1000">
                <a:solidFill>
                  <a:srgbClr val="000000"/>
                </a:solidFill>
                <a:latin typeface="Montserrat"/>
                <a:ea typeface="Montserrat"/>
                <a:cs typeface="Montserrat"/>
                <a:sym typeface="Montserrat"/>
              </a:rPr>
              <a:t>* Project: 0002 - Commercial Tower</a:t>
            </a:r>
          </a:p>
          <a:p>
            <a:pPr algn="l">
              <a:lnSpc>
                <a:spcPts val="1400"/>
              </a:lnSpc>
            </a:pPr>
            <a:r>
              <a:rPr lang="en-US" sz="1000">
                <a:solidFill>
                  <a:srgbClr val="000000"/>
                </a:solidFill>
                <a:latin typeface="Montserrat"/>
                <a:ea typeface="Montserrat"/>
                <a:cs typeface="Montserrat"/>
                <a:sym typeface="Montserrat"/>
              </a:rPr>
              <a:t>* Future: 00000 - General</a:t>
            </a:r>
          </a:p>
          <a:p>
            <a:pPr algn="l">
              <a:lnSpc>
                <a:spcPts val="1400"/>
              </a:lnSpc>
            </a:pPr>
            <a:r>
              <a:rPr lang="en-US" sz="1000">
                <a:solidFill>
                  <a:srgbClr val="000000"/>
                </a:solidFill>
                <a:latin typeface="Montserrat"/>
                <a:ea typeface="Montserrat"/>
                <a:cs typeface="Montserrat"/>
                <a:sym typeface="Montserrat"/>
              </a:rPr>
              <a:t>* Purpose of the Flexfield Structure:</a:t>
            </a:r>
          </a:p>
          <a:p>
            <a:pPr algn="l">
              <a:lnSpc>
                <a:spcPts val="1400"/>
              </a:lnSpc>
            </a:pPr>
            <a:r>
              <a:rPr lang="en-US" sz="1000">
                <a:solidFill>
                  <a:srgbClr val="000000"/>
                </a:solidFill>
                <a:latin typeface="Montserrat"/>
                <a:ea typeface="Montserrat"/>
                <a:cs typeface="Montserrat"/>
                <a:sym typeface="Montserrat"/>
              </a:rPr>
              <a:t>* Flexibility: Each segment describes a different aspect of the transaction.</a:t>
            </a:r>
          </a:p>
          <a:p>
            <a:pPr algn="l">
              <a:lnSpc>
                <a:spcPts val="1400"/>
              </a:lnSpc>
            </a:pPr>
            <a:r>
              <a:rPr lang="en-US" sz="1000">
                <a:solidFill>
                  <a:srgbClr val="000000"/>
                </a:solidFill>
                <a:latin typeface="Montserrat"/>
                <a:ea typeface="Montserrat"/>
                <a:cs typeface="Montserrat"/>
                <a:sym typeface="Montserrat"/>
              </a:rPr>
              <a:t>* Clear Identification: Easy to track assets, cash movements, and associated projects.</a:t>
            </a:r>
          </a:p>
          <a:p>
            <a:pPr algn="l">
              <a:lnSpc>
                <a:spcPts val="1400"/>
              </a:lnSpc>
            </a:pPr>
            <a:r>
              <a:rPr lang="en-US" sz="1000">
                <a:solidFill>
                  <a:srgbClr val="000000"/>
                </a:solidFill>
                <a:latin typeface="Montserrat"/>
                <a:ea typeface="Montserrat"/>
                <a:cs typeface="Montserrat"/>
                <a:sym typeface="Montserrat"/>
              </a:rPr>
              <a:t>* Organization-Specific Coding: Customized based on AHC's accounting and project tracking needs.</a:t>
            </a:r>
          </a:p>
          <a:p>
            <a:pPr algn="l">
              <a:lnSpc>
                <a:spcPts val="1400"/>
              </a:lnSpc>
            </a:pPr>
            <a:r>
              <a:rPr lang="en-US" sz="1000">
                <a:solidFill>
                  <a:srgbClr val="000000"/>
                </a:solidFill>
                <a:latin typeface="Montserrat"/>
                <a:ea typeface="Montserrat"/>
                <a:cs typeface="Montserrat"/>
                <a:sym typeface="Montserrat"/>
              </a:rPr>
              <a:t>* Context Within the Journal Entry:</a:t>
            </a:r>
          </a:p>
          <a:p>
            <a:pPr algn="l">
              <a:lnSpc>
                <a:spcPts val="1400"/>
              </a:lnSpc>
            </a:pPr>
            <a:r>
              <a:rPr lang="en-US" sz="1000">
                <a:solidFill>
                  <a:srgbClr val="000000"/>
                </a:solidFill>
                <a:latin typeface="Montserrat"/>
                <a:ea typeface="Montserrat"/>
                <a:cs typeface="Montserrat"/>
                <a:sym typeface="Montserrat"/>
              </a:rPr>
              <a:t>* This account is linked to a debit entry of 100,000 USD.</a:t>
            </a:r>
          </a:p>
          <a:p>
            <a:pPr algn="l">
              <a:lnSpc>
                <a:spcPts val="1400"/>
              </a:lnSpc>
            </a:pPr>
            <a:r>
              <a:rPr lang="en-US" sz="1000">
                <a:solidFill>
                  <a:srgbClr val="000000"/>
                </a:solidFill>
                <a:latin typeface="Montserrat"/>
                <a:ea typeface="Montserrat"/>
                <a:cs typeface="Montserrat"/>
                <a:sym typeface="Montserrat"/>
              </a:rPr>
              <a:t>* After conversion, it amounts to 5,100,000 EGP.</a:t>
            </a:r>
          </a:p>
          <a:p>
            <a:pPr algn="l">
              <a:lnSpc>
                <a:spcPts val="1400"/>
              </a:lnSpc>
            </a:pPr>
            <a:r>
              <a:rPr lang="en-US" sz="1000">
                <a:solidFill>
                  <a:srgbClr val="000000"/>
                </a:solidFill>
                <a:latin typeface="Montserrat"/>
                <a:ea typeface="Montserrat"/>
                <a:cs typeface="Montserrat"/>
                <a:sym typeface="Montserrat"/>
              </a:rPr>
              <a:t>•Notes: The account combination aligns with AHC’s chart of accounts structure.</a:t>
            </a:r>
          </a:p>
          <a:p>
            <a:pPr algn="l">
              <a:lnSpc>
                <a:spcPts val="1400"/>
              </a:lnSpc>
            </a:pPr>
            <a:r>
              <a:rPr lang="en-US" sz="1000">
                <a:solidFill>
                  <a:srgbClr val="000000"/>
                </a:solidFill>
                <a:latin typeface="Montserrat"/>
                <a:ea typeface="Montserrat"/>
                <a:cs typeface="Montserrat"/>
                <a:sym typeface="Montserrat"/>
              </a:rPr>
              <a:t>* This helps in maintaining financial accuracy, asset tracking, and project-level reporting.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3947069" y="927747"/>
            <a:ext cx="5075011" cy="2632662"/>
          </a:xfrm>
          <a:custGeom>
            <a:avLst/>
            <a:gdLst/>
            <a:ahLst/>
            <a:cxnLst/>
            <a:rect l="l" t="t" r="r" b="b"/>
            <a:pathLst>
              <a:path w="5075011" h="2632662">
                <a:moveTo>
                  <a:pt x="0" y="0"/>
                </a:moveTo>
                <a:lnTo>
                  <a:pt x="5075011" y="0"/>
                </a:lnTo>
                <a:lnTo>
                  <a:pt x="5075011" y="2632662"/>
                </a:lnTo>
                <a:lnTo>
                  <a:pt x="0" y="2632662"/>
                </a:lnTo>
                <a:lnTo>
                  <a:pt x="0" y="0"/>
                </a:lnTo>
                <a:close/>
              </a:path>
            </a:pathLst>
          </a:custGeom>
          <a:blipFill>
            <a:blip r:embed="rId4"/>
            <a:stretch>
              <a:fillRect/>
            </a:stretch>
          </a:blipFill>
          <a:ln w="38100" cap="sq">
            <a:solidFill>
              <a:srgbClr val="097441"/>
            </a:solidFill>
            <a:prstDash val="solid"/>
            <a:miter/>
          </a:ln>
        </p:spPr>
        <p:txBody>
          <a:bodyPr/>
          <a:lstStyle/>
          <a:p>
            <a:endParaRPr lang="en-AE"/>
          </a:p>
        </p:txBody>
      </p:sp>
      <p:sp>
        <p:nvSpPr>
          <p:cNvPr id="7" name="TextBox 7"/>
          <p:cNvSpPr txBox="1"/>
          <p:nvPr/>
        </p:nvSpPr>
        <p:spPr>
          <a:xfrm>
            <a:off x="731520" y="3754755"/>
            <a:ext cx="8695826" cy="1767205"/>
          </a:xfrm>
          <a:prstGeom prst="rect">
            <a:avLst/>
          </a:prstGeom>
        </p:spPr>
        <p:txBody>
          <a:bodyPr lIns="0" tIns="0" rIns="0" bIns="0" rtlCol="0" anchor="t">
            <a:spAutoFit/>
          </a:bodyPr>
          <a:lstStyle/>
          <a:p>
            <a:pPr algn="l">
              <a:lnSpc>
                <a:spcPts val="2940"/>
              </a:lnSpc>
            </a:pPr>
            <a:r>
              <a:rPr lang="en-US" sz="2100" b="1">
                <a:solidFill>
                  <a:srgbClr val="000000"/>
                </a:solidFill>
                <a:latin typeface="Montserrat Bold"/>
                <a:ea typeface="Montserrat Bold"/>
                <a:cs typeface="Montserrat Bold"/>
                <a:sym typeface="Montserrat Bold"/>
              </a:rPr>
              <a:t>Oracle EBS R12 System Interface</a:t>
            </a:r>
          </a:p>
          <a:p>
            <a:pPr algn="l">
              <a:lnSpc>
                <a:spcPts val="2800"/>
              </a:lnSpc>
            </a:pPr>
            <a:r>
              <a:rPr lang="en-US" sz="2000" b="1">
                <a:solidFill>
                  <a:srgbClr val="000000"/>
                </a:solidFill>
                <a:latin typeface="Montserrat Bold"/>
                <a:ea typeface="Montserrat Bold"/>
                <a:cs typeface="Montserrat Bold"/>
                <a:sym typeface="Montserrat Bold"/>
              </a:rPr>
              <a:t>Content:</a:t>
            </a:r>
          </a:p>
          <a:p>
            <a:pPr marL="0" lvl="0" indent="0" algn="l">
              <a:lnSpc>
                <a:spcPts val="2800"/>
              </a:lnSpc>
            </a:pPr>
            <a:r>
              <a:rPr lang="en-US" sz="2000">
                <a:solidFill>
                  <a:srgbClr val="000000"/>
                </a:solidFill>
                <a:latin typeface="Montserrat"/>
                <a:ea typeface="Montserrat"/>
                <a:cs typeface="Montserrat"/>
                <a:sym typeface="Montserrat"/>
              </a:rPr>
              <a:t>"This screen shows the main interface of Oracle E-Business Suite R12. It is the starting point where users can access various modules, including the General Ledger (GL), to manage financial operations</a:t>
            </a:r>
          </a:p>
        </p:txBody>
      </p:sp>
      <p:sp>
        <p:nvSpPr>
          <p:cNvPr id="8" name="Freeform 8"/>
          <p:cNvSpPr/>
          <p:nvPr/>
        </p:nvSpPr>
        <p:spPr>
          <a:xfrm>
            <a:off x="107746" y="5786250"/>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5"/>
            <a:stretch>
              <a:fillRect/>
            </a:stretch>
          </a:blipFill>
        </p:spPr>
        <p:txBody>
          <a:bodyPr/>
          <a:lstStyle/>
          <a:p>
            <a:endParaRPr lang="en-AE"/>
          </a:p>
        </p:txBody>
      </p:sp>
      <p:sp>
        <p:nvSpPr>
          <p:cNvPr id="9" name="Freeform 9"/>
          <p:cNvSpPr/>
          <p:nvPr/>
        </p:nvSpPr>
        <p:spPr>
          <a:xfrm>
            <a:off x="7589547" y="228858"/>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6"/>
            <a:stretch>
              <a:fillRect/>
            </a:stretch>
          </a:blipFill>
        </p:spPr>
        <p:txBody>
          <a:bodyPr/>
          <a:lstStyle/>
          <a:p>
            <a:endParaRPr lang="en-AE"/>
          </a:p>
        </p:txBody>
      </p:sp>
      <p:sp>
        <p:nvSpPr>
          <p:cNvPr id="10" name="Freeform 10"/>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7"/>
            <a:stretch>
              <a:fillRect/>
            </a:stretch>
          </a:blipFill>
        </p:spPr>
        <p:txBody>
          <a:bodyPr/>
          <a:lstStyle/>
          <a:p>
            <a:endParaRPr lang="en-AE"/>
          </a:p>
        </p:txBody>
      </p:sp>
      <p:sp>
        <p:nvSpPr>
          <p:cNvPr id="11" name="Freeform 11"/>
          <p:cNvSpPr/>
          <p:nvPr/>
        </p:nvSpPr>
        <p:spPr>
          <a:xfrm>
            <a:off x="0" y="622681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177395" cy="2781945"/>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651" b="-22651"/>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472388"/>
            <a:ext cx="8881977" cy="3089275"/>
          </a:xfrm>
          <a:prstGeom prst="rect">
            <a:avLst/>
          </a:prstGeom>
        </p:spPr>
        <p:txBody>
          <a:bodyPr lIns="0" tIns="0" rIns="0" bIns="0" rtlCol="0" anchor="t">
            <a:spAutoFit/>
          </a:bodyPr>
          <a:lstStyle/>
          <a:p>
            <a:pPr algn="l">
              <a:lnSpc>
                <a:spcPts val="1400"/>
              </a:lnSpc>
            </a:pPr>
            <a:r>
              <a:rPr lang="en-US" sz="1000" b="1">
                <a:solidFill>
                  <a:srgbClr val="000000"/>
                </a:solidFill>
                <a:latin typeface="Montserrat Bold"/>
                <a:ea typeface="Montserrat Bold"/>
                <a:cs typeface="Montserrat Bold"/>
                <a:sym typeface="Montserrat Bold"/>
              </a:rPr>
              <a:t>Title: Oracle Applications - AHC Structure Details (Second Account Combination)</a:t>
            </a:r>
          </a:p>
          <a:p>
            <a:pPr algn="l">
              <a:lnSpc>
                <a:spcPts val="1400"/>
              </a:lnSpc>
            </a:pPr>
            <a:r>
              <a:rPr lang="en-US" sz="1000">
                <a:solidFill>
                  <a:srgbClr val="000000"/>
                </a:solidFill>
                <a:latin typeface="Montserrat"/>
                <a:ea typeface="Montserrat"/>
                <a:cs typeface="Montserrat"/>
                <a:sym typeface="Montserrat"/>
              </a:rPr>
              <a:t>This screenshot captures the Account Flexfield Structure in Oracle Applications during the journal entry for the second line item.</a:t>
            </a:r>
          </a:p>
          <a:p>
            <a:pPr algn="l">
              <a:lnSpc>
                <a:spcPts val="1400"/>
              </a:lnSpc>
            </a:pPr>
            <a:r>
              <a:rPr lang="en-US" sz="1000">
                <a:solidFill>
                  <a:srgbClr val="000000"/>
                </a:solidFill>
                <a:latin typeface="Montserrat"/>
                <a:ea typeface="Montserrat"/>
                <a:cs typeface="Montserrat"/>
                <a:sym typeface="Montserrat"/>
              </a:rPr>
              <a:t>It displays the detailed segmentation of another account combination.</a:t>
            </a:r>
          </a:p>
          <a:p>
            <a:pPr algn="l">
              <a:lnSpc>
                <a:spcPts val="1400"/>
              </a:lnSpc>
            </a:pPr>
            <a:r>
              <a:rPr lang="en-US" sz="1000">
                <a:solidFill>
                  <a:srgbClr val="000000"/>
                </a:solidFill>
                <a:latin typeface="Montserrat"/>
                <a:ea typeface="Montserrat"/>
                <a:cs typeface="Montserrat"/>
                <a:sym typeface="Montserrat"/>
              </a:rPr>
              <a:t>•AHC-Structure Breakdown: </a:t>
            </a:r>
          </a:p>
          <a:p>
            <a:pPr algn="l">
              <a:lnSpc>
                <a:spcPts val="1400"/>
              </a:lnSpc>
            </a:pPr>
            <a:r>
              <a:rPr lang="en-US" sz="1000">
                <a:solidFill>
                  <a:srgbClr val="000000"/>
                </a:solidFill>
                <a:latin typeface="Montserrat"/>
                <a:ea typeface="Montserrat"/>
                <a:cs typeface="Montserrat"/>
                <a:sym typeface="Montserrat"/>
              </a:rPr>
              <a:t>Company: 04 - AHC Company</a:t>
            </a:r>
          </a:p>
          <a:p>
            <a:pPr algn="l">
              <a:lnSpc>
                <a:spcPts val="1400"/>
              </a:lnSpc>
            </a:pPr>
            <a:r>
              <a:rPr lang="en-US" sz="1000">
                <a:solidFill>
                  <a:srgbClr val="000000"/>
                </a:solidFill>
                <a:latin typeface="Montserrat"/>
                <a:ea typeface="Montserrat"/>
                <a:cs typeface="Montserrat"/>
                <a:sym typeface="Montserrat"/>
              </a:rPr>
              <a:t>Cost Center: 001 - Projects</a:t>
            </a:r>
          </a:p>
          <a:p>
            <a:pPr algn="l">
              <a:lnSpc>
                <a:spcPts val="1400"/>
              </a:lnSpc>
            </a:pPr>
            <a:r>
              <a:rPr lang="en-US" sz="1000">
                <a:solidFill>
                  <a:srgbClr val="000000"/>
                </a:solidFill>
                <a:latin typeface="Montserrat"/>
                <a:ea typeface="Montserrat"/>
                <a:cs typeface="Montserrat"/>
                <a:sym typeface="Montserrat"/>
              </a:rPr>
              <a:t>Account: 00002 - Liabilities | SubAccount: 0000 - General</a:t>
            </a:r>
          </a:p>
          <a:p>
            <a:pPr algn="l">
              <a:lnSpc>
                <a:spcPts val="1400"/>
              </a:lnSpc>
            </a:pPr>
            <a:r>
              <a:rPr lang="en-US" sz="1000">
                <a:solidFill>
                  <a:srgbClr val="000000"/>
                </a:solidFill>
                <a:latin typeface="Montserrat"/>
                <a:ea typeface="Montserrat"/>
                <a:cs typeface="Montserrat"/>
                <a:sym typeface="Montserrat"/>
              </a:rPr>
              <a:t>Project: 0002 - Commercial Tower | Future: 00000 - General</a:t>
            </a:r>
          </a:p>
          <a:p>
            <a:pPr algn="l">
              <a:lnSpc>
                <a:spcPts val="1400"/>
              </a:lnSpc>
            </a:pPr>
            <a:r>
              <a:rPr lang="en-US" sz="1000">
                <a:solidFill>
                  <a:srgbClr val="000000"/>
                </a:solidFill>
                <a:latin typeface="Montserrat"/>
                <a:ea typeface="Montserrat"/>
                <a:cs typeface="Montserrat"/>
                <a:sym typeface="Montserrat"/>
              </a:rPr>
              <a:t>•Purpose of this Flexfield Structure:</a:t>
            </a:r>
          </a:p>
          <a:p>
            <a:pPr algn="l">
              <a:lnSpc>
                <a:spcPts val="1400"/>
              </a:lnSpc>
            </a:pPr>
            <a:r>
              <a:rPr lang="en-US" sz="1000">
                <a:solidFill>
                  <a:srgbClr val="000000"/>
                </a:solidFill>
                <a:latin typeface="Montserrat"/>
                <a:ea typeface="Montserrat"/>
                <a:cs typeface="Montserrat"/>
                <a:sym typeface="Montserrat"/>
              </a:rPr>
              <a:t>Represents Liabilities: This structure is set up to record liabilities associated with the Commercial Tower Project.</a:t>
            </a:r>
          </a:p>
          <a:p>
            <a:pPr algn="l">
              <a:lnSpc>
                <a:spcPts val="1400"/>
              </a:lnSpc>
            </a:pPr>
            <a:r>
              <a:rPr lang="en-US" sz="1000">
                <a:solidFill>
                  <a:srgbClr val="000000"/>
                </a:solidFill>
                <a:latin typeface="Montserrat"/>
                <a:ea typeface="Montserrat"/>
                <a:cs typeface="Montserrat"/>
                <a:sym typeface="Montserrat"/>
              </a:rPr>
              <a:t>Clear Organization: Organized into major accounting heads — liabilities tracked at a project level.</a:t>
            </a:r>
          </a:p>
          <a:p>
            <a:pPr algn="l">
              <a:lnSpc>
                <a:spcPts val="1400"/>
              </a:lnSpc>
            </a:pPr>
            <a:r>
              <a:rPr lang="en-US" sz="1000">
                <a:solidFill>
                  <a:srgbClr val="000000"/>
                </a:solidFill>
                <a:latin typeface="Montserrat"/>
                <a:ea typeface="Montserrat"/>
                <a:cs typeface="Montserrat"/>
                <a:sym typeface="Montserrat"/>
              </a:rPr>
              <a:t>Flexibility for Reporting: Enables financial reporting and project-specific liability tracking.</a:t>
            </a:r>
          </a:p>
          <a:p>
            <a:pPr algn="l">
              <a:lnSpc>
                <a:spcPts val="1400"/>
              </a:lnSpc>
            </a:pPr>
            <a:r>
              <a:rPr lang="en-US" sz="1000">
                <a:solidFill>
                  <a:srgbClr val="000000"/>
                </a:solidFill>
                <a:latin typeface="Montserrat"/>
                <a:ea typeface="Montserrat"/>
                <a:cs typeface="Montserrat"/>
                <a:sym typeface="Montserrat"/>
              </a:rPr>
              <a:t>•Context Within the Journal Entry:</a:t>
            </a:r>
          </a:p>
          <a:p>
            <a:pPr algn="l">
              <a:lnSpc>
                <a:spcPts val="1400"/>
              </a:lnSpc>
            </a:pPr>
            <a:r>
              <a:rPr lang="en-US" sz="1000">
                <a:solidFill>
                  <a:srgbClr val="000000"/>
                </a:solidFill>
                <a:latin typeface="Montserrat"/>
                <a:ea typeface="Montserrat"/>
                <a:cs typeface="Montserrat"/>
                <a:sym typeface="Montserrat"/>
              </a:rPr>
              <a:t>This account is linked to the credit entry of 100,000 USD.</a:t>
            </a:r>
          </a:p>
          <a:p>
            <a:pPr algn="l">
              <a:lnSpc>
                <a:spcPts val="1400"/>
              </a:lnSpc>
            </a:pPr>
            <a:r>
              <a:rPr lang="en-US" sz="1000">
                <a:solidFill>
                  <a:srgbClr val="000000"/>
                </a:solidFill>
                <a:latin typeface="Montserrat"/>
                <a:ea typeface="Montserrat"/>
                <a:cs typeface="Montserrat"/>
                <a:sym typeface="Montserrat"/>
              </a:rPr>
              <a:t>After conversion, it equals 5,100,000 EGP.</a:t>
            </a:r>
          </a:p>
          <a:p>
            <a:pPr algn="l">
              <a:lnSpc>
                <a:spcPts val="1400"/>
              </a:lnSpc>
            </a:pPr>
            <a:r>
              <a:rPr lang="en-US" sz="1000">
                <a:solidFill>
                  <a:srgbClr val="000000"/>
                </a:solidFill>
                <a:latin typeface="Montserrat"/>
                <a:ea typeface="Montserrat"/>
                <a:cs typeface="Montserrat"/>
                <a:sym typeface="Montserrat"/>
              </a:rPr>
              <a:t>* Notes:</a:t>
            </a:r>
          </a:p>
          <a:p>
            <a:pPr algn="l">
              <a:lnSpc>
                <a:spcPts val="1400"/>
              </a:lnSpc>
            </a:pPr>
            <a:r>
              <a:rPr lang="en-US" sz="1000">
                <a:solidFill>
                  <a:srgbClr val="000000"/>
                </a:solidFill>
                <a:latin typeface="Montserrat"/>
                <a:ea typeface="Montserrat"/>
                <a:cs typeface="Montserrat"/>
                <a:sym typeface="Montserrat"/>
              </a:rPr>
              <a:t>The account combination is carefully structured to map liabilities correctly.</a:t>
            </a:r>
          </a:p>
          <a:p>
            <a:pPr algn="l">
              <a:lnSpc>
                <a:spcPts val="1400"/>
              </a:lnSpc>
            </a:pPr>
            <a:r>
              <a:rPr lang="en-US" sz="1000">
                <a:solidFill>
                  <a:srgbClr val="000000"/>
                </a:solidFill>
                <a:latin typeface="Montserrat"/>
                <a:ea typeface="Montserrat"/>
                <a:cs typeface="Montserrat"/>
                <a:sym typeface="Montserrat"/>
              </a:rPr>
              <a:t>It ensures that adjustments are accurately reflected in the General Ledger for project management and financial control.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666550" cy="2971540"/>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555" b="-42498"/>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830356"/>
            <a:ext cx="8881977" cy="1546225"/>
          </a:xfrm>
          <a:prstGeom prst="rect">
            <a:avLst/>
          </a:prstGeom>
        </p:spPr>
        <p:txBody>
          <a:bodyPr lIns="0" tIns="0" rIns="0" bIns="0" rtlCol="0" anchor="t">
            <a:spAutoFit/>
          </a:bodyPr>
          <a:lstStyle/>
          <a:p>
            <a:pPr marL="215903" lvl="1" indent="-107951" algn="l">
              <a:lnSpc>
                <a:spcPts val="1400"/>
              </a:lnSpc>
              <a:buFont typeface="Arial"/>
              <a:buChar char="•"/>
            </a:pPr>
            <a:r>
              <a:rPr lang="en-US" sz="1000" b="1">
                <a:solidFill>
                  <a:srgbClr val="000000"/>
                </a:solidFill>
                <a:latin typeface="Montserrat Bold"/>
                <a:ea typeface="Montserrat Bold"/>
                <a:cs typeface="Montserrat Bold"/>
                <a:sym typeface="Montserrat Bold"/>
              </a:rPr>
              <a:t>This screenshot is from Oracle Applications, specifically the Define Budget (AHC-LG) screen.</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A new budget has been created with the name AHC-BUDGET.</a:t>
            </a:r>
          </a:p>
          <a:p>
            <a:pPr marL="215903" lvl="1" indent="-107951" algn="l">
              <a:lnSpc>
                <a:spcPts val="1400"/>
              </a:lnSpc>
              <a:buFont typeface="Arial"/>
              <a:buChar char="•"/>
            </a:pPr>
            <a:r>
              <a:rPr lang="en-US" sz="1000" b="1">
                <a:solidFill>
                  <a:srgbClr val="000000"/>
                </a:solidFill>
                <a:latin typeface="Montserrat Bold"/>
                <a:ea typeface="Montserrat Bold"/>
                <a:cs typeface="Montserrat Bold"/>
                <a:sym typeface="Montserrat Bold"/>
              </a:rPr>
              <a:t>Budget details:</a:t>
            </a:r>
          </a:p>
          <a:p>
            <a:pPr marL="431805" lvl="2" indent="-143935" algn="l">
              <a:lnSpc>
                <a:spcPts val="1400"/>
              </a:lnSpc>
              <a:buFont typeface="Arial"/>
              <a:buChar char="⚬"/>
            </a:pPr>
            <a:r>
              <a:rPr lang="en-US" sz="1000">
                <a:solidFill>
                  <a:srgbClr val="000000"/>
                </a:solidFill>
                <a:latin typeface="Montserrat"/>
                <a:ea typeface="Montserrat"/>
                <a:cs typeface="Montserrat"/>
                <a:sym typeface="Montserrat"/>
              </a:rPr>
              <a:t>Ledger: AHC-LG</a:t>
            </a:r>
          </a:p>
          <a:p>
            <a:pPr marL="431805" lvl="2" indent="-143935" algn="l">
              <a:lnSpc>
                <a:spcPts val="1400"/>
              </a:lnSpc>
              <a:buFont typeface="Arial"/>
              <a:buChar char="⚬"/>
            </a:pPr>
            <a:r>
              <a:rPr lang="en-US" sz="1000">
                <a:solidFill>
                  <a:srgbClr val="000000"/>
                </a:solidFill>
                <a:latin typeface="Montserrat"/>
                <a:ea typeface="Montserrat"/>
                <a:cs typeface="Montserrat"/>
                <a:sym typeface="Montserrat"/>
              </a:rPr>
              <a:t>Status: Open</a:t>
            </a:r>
          </a:p>
          <a:p>
            <a:pPr marL="431805" lvl="2" indent="-143935" algn="l">
              <a:lnSpc>
                <a:spcPts val="1400"/>
              </a:lnSpc>
              <a:buFont typeface="Arial"/>
              <a:buChar char="⚬"/>
            </a:pPr>
            <a:r>
              <a:rPr lang="en-US" sz="1000">
                <a:solidFill>
                  <a:srgbClr val="000000"/>
                </a:solidFill>
                <a:latin typeface="Montserrat"/>
                <a:ea typeface="Montserrat"/>
                <a:cs typeface="Montserrat"/>
                <a:sym typeface="Montserrat"/>
              </a:rPr>
              <a:t>Budget Period: From January 2024 (Jan-24) to December 2024 (Dec-24)</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There are also options to Open Next Year or AutoCopy the budget settings.</a:t>
            </a:r>
          </a:p>
          <a:p>
            <a:pPr algn="l">
              <a:lnSpc>
                <a:spcPts val="1400"/>
              </a:lnSpc>
            </a:pPr>
            <a:r>
              <a:rPr lang="en-US" sz="1000" b="1">
                <a:solidFill>
                  <a:srgbClr val="000000"/>
                </a:solidFill>
                <a:latin typeface="Montserrat Bold"/>
                <a:ea typeface="Montserrat Bold"/>
                <a:cs typeface="Montserrat Bold"/>
                <a:sym typeface="Montserrat Bold"/>
              </a:rPr>
              <a:t>Summary:</a:t>
            </a:r>
          </a:p>
          <a:p>
            <a:pPr algn="l">
              <a:lnSpc>
                <a:spcPts val="1400"/>
              </a:lnSpc>
            </a:pPr>
            <a:r>
              <a:rPr lang="en-US" sz="1000">
                <a:solidFill>
                  <a:srgbClr val="000000"/>
                </a:solidFill>
                <a:latin typeface="Montserrat"/>
                <a:ea typeface="Montserrat"/>
                <a:cs typeface="Montserrat"/>
                <a:sym typeface="Montserrat"/>
              </a:rPr>
              <a:t> This screen shows the process of setting up a new budget in Oracle, defining its basic details and active period.</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666550" cy="2971540"/>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1095" b="-43958"/>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830356"/>
            <a:ext cx="8881977" cy="2403475"/>
          </a:xfrm>
          <a:prstGeom prst="rect">
            <a:avLst/>
          </a:prstGeom>
        </p:spPr>
        <p:txBody>
          <a:bodyPr lIns="0" tIns="0" rIns="0" bIns="0" rtlCol="0" anchor="t">
            <a:spAutoFit/>
          </a:bodyPr>
          <a:lstStyle/>
          <a:p>
            <a:pPr marL="215903" lvl="1" indent="-107951" algn="l">
              <a:lnSpc>
                <a:spcPts val="1400"/>
              </a:lnSpc>
              <a:buFont typeface="Arial"/>
              <a:buChar char="•"/>
            </a:pPr>
            <a:r>
              <a:rPr lang="en-US" sz="1000" b="1">
                <a:solidFill>
                  <a:srgbClr val="000000"/>
                </a:solidFill>
                <a:latin typeface="Montserrat Bold"/>
                <a:ea typeface="Montserrat Bold"/>
                <a:cs typeface="Montserrat Bold"/>
                <a:sym typeface="Montserrat Bold"/>
              </a:rPr>
              <a:t>This screenshot shows the Define Budget Organization (AHC-LG) screen.</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A budget organization named AHC-Budget-org has been defined.</a:t>
            </a:r>
          </a:p>
          <a:p>
            <a:pPr algn="l">
              <a:lnSpc>
                <a:spcPts val="1400"/>
              </a:lnSpc>
            </a:pPr>
            <a:r>
              <a:rPr lang="en-US" sz="1000" b="1">
                <a:solidFill>
                  <a:srgbClr val="000000"/>
                </a:solidFill>
                <a:latin typeface="Montserrat Bold"/>
                <a:ea typeface="Montserrat Bold"/>
                <a:cs typeface="Montserrat Bold"/>
                <a:sym typeface="Montserrat Bold"/>
              </a:rPr>
              <a:t>Organization details:</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Ledger: AHC-LG</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Ordering Segment: Account</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A small pop-up window (Display Sequence) is open, where the sequence of financial segments is set:</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Company: 1st</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Cost Center: 2nd</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Account: 3rd</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SubAccount: 4th</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Project: 5th</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Future: 6th</a:t>
            </a:r>
          </a:p>
          <a:p>
            <a:pPr algn="l">
              <a:lnSpc>
                <a:spcPts val="1400"/>
              </a:lnSpc>
            </a:pPr>
            <a:r>
              <a:rPr lang="en-US" sz="1000" b="1">
                <a:solidFill>
                  <a:srgbClr val="000000"/>
                </a:solidFill>
                <a:latin typeface="Montserrat Bold"/>
                <a:ea typeface="Montserrat Bold"/>
                <a:cs typeface="Montserrat Bold"/>
                <a:sym typeface="Montserrat Bold"/>
              </a:rPr>
              <a:t>Summary:</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 This screen displays how the budget organization is structured, and how financial segments are ordered for data entry within Oracle.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666550" cy="2971540"/>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8655" b="-36398"/>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830356"/>
            <a:ext cx="8881977" cy="2403475"/>
          </a:xfrm>
          <a:prstGeom prst="rect">
            <a:avLst/>
          </a:prstGeom>
        </p:spPr>
        <p:txBody>
          <a:bodyPr lIns="0" tIns="0" rIns="0" bIns="0" rtlCol="0" anchor="t">
            <a:spAutoFit/>
          </a:bodyPr>
          <a:lstStyle/>
          <a:p>
            <a:pPr marL="215903" lvl="1" indent="-107951" algn="l">
              <a:lnSpc>
                <a:spcPts val="1400"/>
              </a:lnSpc>
              <a:buFont typeface="Arial"/>
              <a:buChar char="•"/>
            </a:pPr>
            <a:r>
              <a:rPr lang="en-US" sz="1000" b="1">
                <a:solidFill>
                  <a:srgbClr val="000000"/>
                </a:solidFill>
                <a:latin typeface="Montserrat Bold"/>
                <a:ea typeface="Montserrat Bold"/>
                <a:cs typeface="Montserrat Bold"/>
                <a:sym typeface="Montserrat Bold"/>
              </a:rPr>
              <a:t>This screenshot is from the Submit Request window in Oracle Applications.</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You are submitting a request to generate a Trial Balance report.</a:t>
            </a:r>
          </a:p>
          <a:p>
            <a:pPr algn="l">
              <a:lnSpc>
                <a:spcPts val="1400"/>
              </a:lnSpc>
            </a:pPr>
            <a:r>
              <a:rPr lang="en-US" sz="1000" b="1">
                <a:solidFill>
                  <a:srgbClr val="000000"/>
                </a:solidFill>
                <a:latin typeface="Montserrat Bold"/>
                <a:ea typeface="Montserrat Bold"/>
                <a:cs typeface="Montserrat Bold"/>
                <a:sym typeface="Montserrat Bold"/>
              </a:rPr>
              <a:t>Key parameters set:</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Ledger/Ledger Set: AHC-LG</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Ledger Currency: EGP (Egyptian Pound)</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Currency Type: Total</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Entered Currency: N/A</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Pagebreak Segment: Cost Center</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Pagebreak Segment Low/High: 001</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Period: Jan-24 (January 2024)</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Amount Type: PTD (Period-to-Date)</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The report is scheduled to run As Soon As Possible, and the output will be saved automatically.</a:t>
            </a:r>
          </a:p>
          <a:p>
            <a:pPr algn="l">
              <a:lnSpc>
                <a:spcPts val="1400"/>
              </a:lnSpc>
            </a:pPr>
            <a:r>
              <a:rPr lang="en-US" sz="1000" b="1">
                <a:solidFill>
                  <a:srgbClr val="000000"/>
                </a:solidFill>
                <a:latin typeface="Montserrat Bold"/>
                <a:ea typeface="Montserrat Bold"/>
                <a:cs typeface="Montserrat Bold"/>
                <a:sym typeface="Montserrat Bold"/>
              </a:rPr>
              <a:t>Summary:</a:t>
            </a:r>
          </a:p>
          <a:p>
            <a:pPr marL="215903" lvl="1" indent="-107951" algn="l">
              <a:lnSpc>
                <a:spcPts val="1400"/>
              </a:lnSpc>
              <a:buFont typeface="Arial"/>
              <a:buChar char="•"/>
            </a:pPr>
            <a:r>
              <a:rPr lang="en-US" sz="1000">
                <a:solidFill>
                  <a:srgbClr val="000000"/>
                </a:solidFill>
                <a:latin typeface="Montserrat"/>
                <a:ea typeface="Montserrat"/>
                <a:cs typeface="Montserrat"/>
                <a:sym typeface="Montserrat"/>
              </a:rPr>
              <a:t> This screen shows the setup of a Trial Balance report request in Oracle, defining the ledger, currency, period, and output preferences.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666550" cy="2971540"/>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22526" b="-22526"/>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830356"/>
            <a:ext cx="8881977" cy="20529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This screen shows the process of submitting a request to generate the "Trial Balance" report in Oracle Applications.</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report name (Trial Balance) has been selected, along with specific parameters such as Cost Center, Period, and others.</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submission settings were configured to run "As Soon as Possible," and all output files were set to be saved.</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After clicking "Submit," a confirmation window appeared indicating that the request was successfully submitted, displaying the Request ID (6020065).</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window also asks the user whether they wish to submit another request.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8399423" y="206941"/>
            <a:ext cx="1232827" cy="378837"/>
          </a:xfrm>
          <a:custGeom>
            <a:avLst/>
            <a:gdLst/>
            <a:ahLst/>
            <a:cxnLst/>
            <a:rect l="l" t="t" r="r" b="b"/>
            <a:pathLst>
              <a:path w="1232827" h="378837">
                <a:moveTo>
                  <a:pt x="0" y="0"/>
                </a:moveTo>
                <a:lnTo>
                  <a:pt x="1232826" y="0"/>
                </a:lnTo>
                <a:lnTo>
                  <a:pt x="1232826" y="378837"/>
                </a:lnTo>
                <a:lnTo>
                  <a:pt x="0" y="378837"/>
                </a:lnTo>
                <a:lnTo>
                  <a:pt x="0" y="0"/>
                </a:lnTo>
                <a:close/>
              </a:path>
            </a:pathLst>
          </a:custGeom>
          <a:blipFill>
            <a:blip r:embed="rId4"/>
            <a:stretch>
              <a:fillRect/>
            </a:stretch>
          </a:blipFill>
        </p:spPr>
        <p:txBody>
          <a:bodyPr/>
          <a:lstStyle/>
          <a:p>
            <a:endParaRPr lang="en-AE"/>
          </a:p>
        </p:txBody>
      </p:sp>
      <p:sp>
        <p:nvSpPr>
          <p:cNvPr id="7" name="Freeform 7"/>
          <p:cNvSpPr/>
          <p:nvPr/>
        </p:nvSpPr>
        <p:spPr>
          <a:xfrm>
            <a:off x="107746" y="206941"/>
            <a:ext cx="951977" cy="874680"/>
          </a:xfrm>
          <a:custGeom>
            <a:avLst/>
            <a:gdLst/>
            <a:ahLst/>
            <a:cxnLst/>
            <a:rect l="l" t="t" r="r" b="b"/>
            <a:pathLst>
              <a:path w="951977" h="874680">
                <a:moveTo>
                  <a:pt x="0" y="0"/>
                </a:moveTo>
                <a:lnTo>
                  <a:pt x="951977" y="0"/>
                </a:lnTo>
                <a:lnTo>
                  <a:pt x="951977" y="874680"/>
                </a:lnTo>
                <a:lnTo>
                  <a:pt x="0" y="874680"/>
                </a:lnTo>
                <a:lnTo>
                  <a:pt x="0" y="0"/>
                </a:lnTo>
                <a:close/>
              </a:path>
            </a:pathLst>
          </a:custGeom>
          <a:blipFill>
            <a:blip r:embed="rId5"/>
            <a:stretch>
              <a:fillRect/>
            </a:stretch>
          </a:blipFill>
        </p:spPr>
        <p:txBody>
          <a:bodyPr/>
          <a:lstStyle/>
          <a:p>
            <a:endParaRPr lang="en-AE"/>
          </a:p>
        </p:txBody>
      </p:sp>
      <p:sp>
        <p:nvSpPr>
          <p:cNvPr id="8" name="Freeform 8"/>
          <p:cNvSpPr/>
          <p:nvPr/>
        </p:nvSpPr>
        <p:spPr>
          <a:xfrm>
            <a:off x="-256824" y="6325505"/>
            <a:ext cx="10010424" cy="3227361"/>
          </a:xfrm>
          <a:custGeom>
            <a:avLst/>
            <a:gdLst/>
            <a:ahLst/>
            <a:cxnLst/>
            <a:rect l="l" t="t" r="r" b="b"/>
            <a:pathLst>
              <a:path w="10010424" h="3227361">
                <a:moveTo>
                  <a:pt x="0" y="0"/>
                </a:moveTo>
                <a:lnTo>
                  <a:pt x="10010424" y="0"/>
                </a:lnTo>
                <a:lnTo>
                  <a:pt x="10010424" y="3227361"/>
                </a:lnTo>
                <a:lnTo>
                  <a:pt x="0" y="322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grpSp>
        <p:nvGrpSpPr>
          <p:cNvPr id="9" name="Group 9"/>
          <p:cNvGrpSpPr/>
          <p:nvPr/>
        </p:nvGrpSpPr>
        <p:grpSpPr>
          <a:xfrm>
            <a:off x="1288102" y="644281"/>
            <a:ext cx="7666550" cy="2971540"/>
            <a:chOff x="0" y="0"/>
            <a:chExt cx="2174297" cy="842753"/>
          </a:xfrm>
        </p:grpSpPr>
        <p:sp>
          <p:nvSpPr>
            <p:cNvPr id="10" name="Freeform 10"/>
            <p:cNvSpPr/>
            <p:nvPr/>
          </p:nvSpPr>
          <p:spPr>
            <a:xfrm>
              <a:off x="0" y="0"/>
              <a:ext cx="2174297" cy="842753"/>
            </a:xfrm>
            <a:custGeom>
              <a:avLst/>
              <a:gdLst/>
              <a:ahLst/>
              <a:cxnLst/>
              <a:rect l="l" t="t" r="r" b="b"/>
              <a:pathLst>
                <a:path w="2174297" h="842753">
                  <a:moveTo>
                    <a:pt x="0" y="0"/>
                  </a:moveTo>
                  <a:lnTo>
                    <a:pt x="2174297" y="0"/>
                  </a:lnTo>
                  <a:lnTo>
                    <a:pt x="2174297" y="842753"/>
                  </a:lnTo>
                  <a:lnTo>
                    <a:pt x="0" y="842753"/>
                  </a:lnTo>
                  <a:close/>
                </a:path>
              </a:pathLst>
            </a:custGeom>
            <a:blipFill>
              <a:blip r:embed="rId8"/>
              <a:stretch>
                <a:fillRect t="-18618" b="-26435"/>
              </a:stretch>
            </a:blipFill>
          </p:spPr>
          <p:txBody>
            <a:bodyPr/>
            <a:lstStyle/>
            <a:p>
              <a:endParaRPr lang="en-AE"/>
            </a:p>
          </p:txBody>
        </p:sp>
      </p:grpSp>
      <p:sp>
        <p:nvSpPr>
          <p:cNvPr id="11" name="Freeform 11"/>
          <p:cNvSpPr/>
          <p:nvPr/>
        </p:nvSpPr>
        <p:spPr>
          <a:xfrm>
            <a:off x="107746" y="6707333"/>
            <a:ext cx="1081407" cy="488545"/>
          </a:xfrm>
          <a:custGeom>
            <a:avLst/>
            <a:gdLst/>
            <a:ahLst/>
            <a:cxnLst/>
            <a:rect l="l" t="t" r="r" b="b"/>
            <a:pathLst>
              <a:path w="1081407" h="488545">
                <a:moveTo>
                  <a:pt x="0" y="0"/>
                </a:moveTo>
                <a:lnTo>
                  <a:pt x="1081407" y="0"/>
                </a:lnTo>
                <a:lnTo>
                  <a:pt x="1081407" y="488544"/>
                </a:lnTo>
                <a:lnTo>
                  <a:pt x="0" y="488544"/>
                </a:lnTo>
                <a:lnTo>
                  <a:pt x="0" y="0"/>
                </a:lnTo>
                <a:close/>
              </a:path>
            </a:pathLst>
          </a:custGeom>
          <a:blipFill>
            <a:blip r:embed="rId9"/>
            <a:stretch>
              <a:fillRect t="-12186" b="-12186"/>
            </a:stretch>
          </a:blipFill>
        </p:spPr>
        <p:txBody>
          <a:bodyPr/>
          <a:lstStyle/>
          <a:p>
            <a:endParaRPr lang="en-AE"/>
          </a:p>
        </p:txBody>
      </p:sp>
      <p:sp>
        <p:nvSpPr>
          <p:cNvPr id="12" name="TextBox 12"/>
          <p:cNvSpPr txBox="1"/>
          <p:nvPr/>
        </p:nvSpPr>
        <p:spPr>
          <a:xfrm>
            <a:off x="296882" y="3830356"/>
            <a:ext cx="8881977" cy="1824355"/>
          </a:xfrm>
          <a:prstGeom prst="rect">
            <a:avLst/>
          </a:prstGeom>
        </p:spPr>
        <p:txBody>
          <a:bodyPr lIns="0" tIns="0" rIns="0" bIns="0" rtlCol="0" anchor="t">
            <a:spAutoFit/>
          </a:bodyPr>
          <a:lstStyle/>
          <a:p>
            <a:pPr algn="l">
              <a:lnSpc>
                <a:spcPts val="1820"/>
              </a:lnSpc>
            </a:pPr>
            <a:r>
              <a:rPr lang="en-US" sz="1300" b="1">
                <a:solidFill>
                  <a:srgbClr val="000000"/>
                </a:solidFill>
                <a:latin typeface="Montserrat Bold"/>
                <a:ea typeface="Montserrat Bold"/>
                <a:cs typeface="Montserrat Bold"/>
                <a:sym typeface="Montserrat Bold"/>
              </a:rPr>
              <a:t>This image displays the output generated from the previously submitted request.</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report is titled "Trial Balance - Total Currency" for the period (Jan-24).</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It presents account information such as:</a:t>
            </a:r>
          </a:p>
          <a:p>
            <a:pPr marL="561342" lvl="2" indent="-187114" algn="l">
              <a:lnSpc>
                <a:spcPts val="1820"/>
              </a:lnSpc>
              <a:buFont typeface="Arial"/>
              <a:buChar char="⚬"/>
            </a:pPr>
            <a:r>
              <a:rPr lang="en-US" sz="1300">
                <a:solidFill>
                  <a:srgbClr val="000000"/>
                </a:solidFill>
                <a:latin typeface="Montserrat"/>
                <a:ea typeface="Montserrat"/>
                <a:cs typeface="Montserrat"/>
                <a:sym typeface="Montserrat"/>
              </a:rPr>
              <a:t>Assets account with a debit balance of 5,100,000 EGP.</a:t>
            </a:r>
          </a:p>
          <a:p>
            <a:pPr marL="561342" lvl="2" indent="-187114" algn="l">
              <a:lnSpc>
                <a:spcPts val="1820"/>
              </a:lnSpc>
              <a:buFont typeface="Arial"/>
              <a:buChar char="⚬"/>
            </a:pPr>
            <a:r>
              <a:rPr lang="en-US" sz="1300">
                <a:solidFill>
                  <a:srgbClr val="000000"/>
                </a:solidFill>
                <a:latin typeface="Montserrat"/>
                <a:ea typeface="Montserrat"/>
                <a:cs typeface="Montserrat"/>
                <a:sym typeface="Montserrat"/>
              </a:rPr>
              <a:t>Liabilities account with a credit balance of the same amount.</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ending balance shows that the total debits and credits are equal, reflecting an accurate financial balance.</a:t>
            </a:r>
          </a:p>
          <a:p>
            <a:pPr marL="280671" lvl="1" indent="-140336" algn="l">
              <a:lnSpc>
                <a:spcPts val="1820"/>
              </a:lnSpc>
              <a:buFont typeface="Arial"/>
              <a:buChar char="•"/>
            </a:pPr>
            <a:r>
              <a:rPr lang="en-US" sz="1300">
                <a:solidFill>
                  <a:srgbClr val="000000"/>
                </a:solidFill>
                <a:latin typeface="Montserrat"/>
                <a:ea typeface="Montserrat"/>
                <a:cs typeface="Montserrat"/>
                <a:sym typeface="Montserrat"/>
              </a:rPr>
              <a:t>The report also includes details like the Ledger name and the Cost Center.</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68518" y="3215144"/>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8993295" y="4701235"/>
            <a:ext cx="1848606" cy="1848606"/>
          </a:xfrm>
          <a:custGeom>
            <a:avLst/>
            <a:gdLst/>
            <a:ahLst/>
            <a:cxnLst/>
            <a:rect l="l" t="t" r="r" b="b"/>
            <a:pathLst>
              <a:path w="1848606" h="1848606">
                <a:moveTo>
                  <a:pt x="0" y="0"/>
                </a:moveTo>
                <a:lnTo>
                  <a:pt x="1848606" y="0"/>
                </a:lnTo>
                <a:lnTo>
                  <a:pt x="1848606" y="1848606"/>
                </a:lnTo>
                <a:lnTo>
                  <a:pt x="0" y="1848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TextBox 4"/>
          <p:cNvSpPr txBox="1"/>
          <p:nvPr/>
        </p:nvSpPr>
        <p:spPr>
          <a:xfrm>
            <a:off x="1750124" y="1696244"/>
            <a:ext cx="4823433" cy="3285494"/>
          </a:xfrm>
          <a:prstGeom prst="rect">
            <a:avLst/>
          </a:prstGeom>
        </p:spPr>
        <p:txBody>
          <a:bodyPr lIns="0" tIns="0" rIns="0" bIns="0" rtlCol="0" anchor="t">
            <a:spAutoFit/>
          </a:bodyPr>
          <a:lstStyle/>
          <a:p>
            <a:pPr marL="0" lvl="0" indent="0" algn="l">
              <a:lnSpc>
                <a:spcPts val="13159"/>
              </a:lnSpc>
            </a:pPr>
            <a:r>
              <a:rPr lang="en-US" sz="9399">
                <a:solidFill>
                  <a:srgbClr val="000000"/>
                </a:solidFill>
                <a:latin typeface="Archivo Black"/>
                <a:ea typeface="Archivo Black"/>
                <a:cs typeface="Archivo Black"/>
                <a:sym typeface="Archivo Black"/>
              </a:rPr>
              <a:t>THANK YOU!</a:t>
            </a:r>
          </a:p>
        </p:txBody>
      </p:sp>
      <p:grpSp>
        <p:nvGrpSpPr>
          <p:cNvPr id="5" name="Group 5"/>
          <p:cNvGrpSpPr/>
          <p:nvPr/>
        </p:nvGrpSpPr>
        <p:grpSpPr>
          <a:xfrm>
            <a:off x="-4037015" y="2745311"/>
            <a:ext cx="4536893" cy="453689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E9FF"/>
            </a:solidFill>
          </p:spPr>
          <p:txBody>
            <a:bodyPr/>
            <a:lstStyle/>
            <a:p>
              <a:endParaRPr lang="en-AE"/>
            </a:p>
          </p:txBody>
        </p:sp>
        <p:sp>
          <p:nvSpPr>
            <p:cNvPr id="7" name="TextBox 7"/>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grpSp>
        <p:nvGrpSpPr>
          <p:cNvPr id="8" name="Group 8"/>
          <p:cNvGrpSpPr/>
          <p:nvPr/>
        </p:nvGrpSpPr>
        <p:grpSpPr>
          <a:xfrm>
            <a:off x="6302547" y="3151668"/>
            <a:ext cx="1461327" cy="14613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en-AE"/>
            </a:p>
          </p:txBody>
        </p:sp>
        <p:sp>
          <p:nvSpPr>
            <p:cNvPr id="10" name="TextBox 10"/>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5786250"/>
            <a:ext cx="2242420" cy="1259955"/>
          </a:xfrm>
          <a:custGeom>
            <a:avLst/>
            <a:gdLst/>
            <a:ahLst/>
            <a:cxnLst/>
            <a:rect l="l" t="t" r="r" b="b"/>
            <a:pathLst>
              <a:path w="2242420" h="1259955">
                <a:moveTo>
                  <a:pt x="0" y="0"/>
                </a:moveTo>
                <a:lnTo>
                  <a:pt x="2242420" y="0"/>
                </a:lnTo>
                <a:lnTo>
                  <a:pt x="2242420" y="1259955"/>
                </a:lnTo>
                <a:lnTo>
                  <a:pt x="0" y="1259955"/>
                </a:lnTo>
                <a:lnTo>
                  <a:pt x="0" y="0"/>
                </a:lnTo>
                <a:close/>
              </a:path>
            </a:pathLst>
          </a:custGeom>
          <a:blipFill>
            <a:blip r:embed="rId4"/>
            <a:stretch>
              <a:fillRect/>
            </a:stretch>
          </a:blipFill>
        </p:spPr>
        <p:txBody>
          <a:bodyPr/>
          <a:lstStyle/>
          <a:p>
            <a:endParaRPr lang="en-AE"/>
          </a:p>
        </p:txBody>
      </p:sp>
      <p:sp>
        <p:nvSpPr>
          <p:cNvPr id="7" name="Freeform 7"/>
          <p:cNvSpPr/>
          <p:nvPr/>
        </p:nvSpPr>
        <p:spPr>
          <a:xfrm>
            <a:off x="7589547" y="228858"/>
            <a:ext cx="1914123" cy="588194"/>
          </a:xfrm>
          <a:custGeom>
            <a:avLst/>
            <a:gdLst/>
            <a:ahLst/>
            <a:cxnLst/>
            <a:rect l="l" t="t" r="r" b="b"/>
            <a:pathLst>
              <a:path w="1914123" h="588194">
                <a:moveTo>
                  <a:pt x="0" y="0"/>
                </a:moveTo>
                <a:lnTo>
                  <a:pt x="1914123" y="0"/>
                </a:lnTo>
                <a:lnTo>
                  <a:pt x="1914123" y="588194"/>
                </a:lnTo>
                <a:lnTo>
                  <a:pt x="0" y="588194"/>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3569425" y="1072038"/>
            <a:ext cx="5276914" cy="2465832"/>
          </a:xfrm>
          <a:custGeom>
            <a:avLst/>
            <a:gdLst/>
            <a:ahLst/>
            <a:cxnLst/>
            <a:rect l="l" t="t" r="r" b="b"/>
            <a:pathLst>
              <a:path w="5276914" h="2465832">
                <a:moveTo>
                  <a:pt x="0" y="0"/>
                </a:moveTo>
                <a:lnTo>
                  <a:pt x="5276913" y="0"/>
                </a:lnTo>
                <a:lnTo>
                  <a:pt x="5276913" y="2465831"/>
                </a:lnTo>
                <a:lnTo>
                  <a:pt x="0" y="2465831"/>
                </a:lnTo>
                <a:lnTo>
                  <a:pt x="0" y="0"/>
                </a:lnTo>
                <a:close/>
              </a:path>
            </a:pathLst>
          </a:custGeom>
          <a:blipFill>
            <a:blip r:embed="rId7"/>
            <a:stretch>
              <a:fillRect t="-1697" b="-18677"/>
            </a:stretch>
          </a:blipFill>
          <a:ln w="38100" cap="sq">
            <a:solidFill>
              <a:srgbClr val="097441"/>
            </a:solidFill>
            <a:prstDash val="solid"/>
            <a:miter/>
          </a:ln>
        </p:spPr>
        <p:txBody>
          <a:bodyPr/>
          <a:lstStyle/>
          <a:p>
            <a:endParaRPr lang="en-AE"/>
          </a:p>
        </p:txBody>
      </p:sp>
      <p:sp>
        <p:nvSpPr>
          <p:cNvPr id="10" name="TextBox 10"/>
          <p:cNvSpPr txBox="1"/>
          <p:nvPr/>
        </p:nvSpPr>
        <p:spPr>
          <a:xfrm>
            <a:off x="731520" y="3754755"/>
            <a:ext cx="8695826" cy="1693545"/>
          </a:xfrm>
          <a:prstGeom prst="rect">
            <a:avLst/>
          </a:prstGeom>
        </p:spPr>
        <p:txBody>
          <a:bodyPr lIns="0" tIns="0" rIns="0" bIns="0" rtlCol="0" anchor="t">
            <a:spAutoFit/>
          </a:bodyPr>
          <a:lstStyle/>
          <a:p>
            <a:pPr algn="l">
              <a:lnSpc>
                <a:spcPts val="2800"/>
              </a:lnSpc>
            </a:pPr>
            <a:r>
              <a:rPr lang="en-US" sz="2000" b="1">
                <a:solidFill>
                  <a:srgbClr val="000000"/>
                </a:solidFill>
                <a:latin typeface="Montserrat Bold"/>
                <a:ea typeface="Montserrat Bold"/>
                <a:cs typeface="Montserrat Bold"/>
                <a:sym typeface="Montserrat Bold"/>
              </a:rPr>
              <a:t>Title: </a:t>
            </a:r>
            <a:r>
              <a:rPr lang="en-US" sz="2000">
                <a:solidFill>
                  <a:srgbClr val="000000"/>
                </a:solidFill>
                <a:latin typeface="Montserrat"/>
                <a:ea typeface="Montserrat"/>
                <a:cs typeface="Montserrat"/>
                <a:sym typeface="Montserrat"/>
              </a:rPr>
              <a:t>Company Creation: AHC-structure</a:t>
            </a:r>
          </a:p>
          <a:p>
            <a:pPr algn="l">
              <a:lnSpc>
                <a:spcPts val="2800"/>
              </a:lnSpc>
            </a:pPr>
            <a:r>
              <a:rPr lang="en-US" sz="2000" b="1">
                <a:solidFill>
                  <a:srgbClr val="000000"/>
                </a:solidFill>
                <a:latin typeface="Montserrat Bold"/>
                <a:ea typeface="Montserrat Bold"/>
                <a:cs typeface="Montserrat Bold"/>
                <a:sym typeface="Montserrat Bold"/>
              </a:rPr>
              <a:t>Content:</a:t>
            </a:r>
          </a:p>
          <a:p>
            <a:pPr marL="0" lvl="0" indent="0" algn="l">
              <a:lnSpc>
                <a:spcPts val="2660"/>
              </a:lnSpc>
            </a:pPr>
            <a:r>
              <a:rPr lang="en-US" sz="1900">
                <a:solidFill>
                  <a:srgbClr val="000000"/>
                </a:solidFill>
                <a:latin typeface="Montserrat"/>
                <a:ea typeface="Montserrat"/>
                <a:cs typeface="Montserrat"/>
                <a:sym typeface="Montserrat"/>
              </a:rPr>
              <a:t>"In this step, I created the main company structure named AHC-structure. This is the legal and financial entity under which all accounting activities will be organized in the GL module</a:t>
            </a:r>
          </a:p>
        </p:txBody>
      </p:sp>
      <p:sp>
        <p:nvSpPr>
          <p:cNvPr id="11" name="Freeform 11"/>
          <p:cNvSpPr/>
          <p:nvPr/>
        </p:nvSpPr>
        <p:spPr>
          <a:xfrm>
            <a:off x="0" y="615315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4018295" y="868112"/>
            <a:ext cx="4800130" cy="2160838"/>
          </a:xfrm>
          <a:custGeom>
            <a:avLst/>
            <a:gdLst/>
            <a:ahLst/>
            <a:cxnLst/>
            <a:rect l="l" t="t" r="r" b="b"/>
            <a:pathLst>
              <a:path w="4800130" h="2160838">
                <a:moveTo>
                  <a:pt x="0" y="0"/>
                </a:moveTo>
                <a:lnTo>
                  <a:pt x="4800130" y="0"/>
                </a:lnTo>
                <a:lnTo>
                  <a:pt x="4800130" y="2160838"/>
                </a:lnTo>
                <a:lnTo>
                  <a:pt x="0" y="2160838"/>
                </a:lnTo>
                <a:lnTo>
                  <a:pt x="0" y="0"/>
                </a:lnTo>
                <a:close/>
              </a:path>
            </a:pathLst>
          </a:custGeom>
          <a:blipFill>
            <a:blip r:embed="rId7"/>
            <a:stretch>
              <a:fillRect b="-24954"/>
            </a:stretch>
          </a:blipFill>
          <a:ln w="47625" cap="sq">
            <a:solidFill>
              <a:srgbClr val="097441"/>
            </a:solidFill>
            <a:prstDash val="solid"/>
            <a:miter/>
          </a:ln>
        </p:spPr>
        <p:txBody>
          <a:bodyPr/>
          <a:lstStyle/>
          <a:p>
            <a:endParaRPr lang="en-AE"/>
          </a:p>
        </p:txBody>
      </p:sp>
      <p:sp>
        <p:nvSpPr>
          <p:cNvPr id="10" name="TextBox 10"/>
          <p:cNvSpPr txBox="1"/>
          <p:nvPr/>
        </p:nvSpPr>
        <p:spPr>
          <a:xfrm>
            <a:off x="827345" y="3143250"/>
            <a:ext cx="8695826" cy="3026410"/>
          </a:xfrm>
          <a:prstGeom prst="rect">
            <a:avLst/>
          </a:prstGeom>
        </p:spPr>
        <p:txBody>
          <a:bodyPr lIns="0" tIns="0" rIns="0" bIns="0" rtlCol="0" anchor="t">
            <a:spAutoFit/>
          </a:bodyPr>
          <a:lstStyle/>
          <a:p>
            <a:pPr algn="l">
              <a:lnSpc>
                <a:spcPts val="2240"/>
              </a:lnSpc>
            </a:pPr>
            <a:r>
              <a:rPr lang="en-US" sz="1600" b="1">
                <a:solidFill>
                  <a:srgbClr val="000000"/>
                </a:solidFill>
                <a:latin typeface="Montserrat Bold"/>
                <a:ea typeface="Montserrat Bold"/>
                <a:cs typeface="Montserrat Bold"/>
                <a:sym typeface="Montserrat Bold"/>
              </a:rPr>
              <a:t>Title</a:t>
            </a:r>
            <a:r>
              <a:rPr lang="en-US" sz="1600">
                <a:solidFill>
                  <a:srgbClr val="000000"/>
                </a:solidFill>
                <a:latin typeface="Montserrat"/>
                <a:ea typeface="Montserrat"/>
                <a:cs typeface="Montserrat"/>
                <a:sym typeface="Montserrat"/>
              </a:rPr>
              <a:t>: Defining Chart of Accounts Segments</a:t>
            </a:r>
          </a:p>
          <a:p>
            <a:pPr algn="l">
              <a:lnSpc>
                <a:spcPts val="2240"/>
              </a:lnSpc>
            </a:pPr>
            <a:r>
              <a:rPr lang="en-US" sz="1600" b="1">
                <a:solidFill>
                  <a:srgbClr val="000000"/>
                </a:solidFill>
                <a:latin typeface="Montserrat Bold"/>
                <a:ea typeface="Montserrat Bold"/>
                <a:cs typeface="Montserrat Bold"/>
                <a:sym typeface="Montserrat Bold"/>
              </a:rPr>
              <a:t>Content:</a:t>
            </a:r>
          </a:p>
          <a:p>
            <a:pPr algn="l">
              <a:lnSpc>
                <a:spcPts val="2240"/>
              </a:lnSpc>
            </a:pPr>
            <a:r>
              <a:rPr lang="en-US" sz="1600">
                <a:solidFill>
                  <a:srgbClr val="000000"/>
                </a:solidFill>
                <a:latin typeface="Montserrat"/>
                <a:ea typeface="Montserrat"/>
                <a:cs typeface="Montserrat"/>
                <a:sym typeface="Montserrat"/>
              </a:rPr>
              <a:t>"I defined six key segments for the Chart of Accounts (COA), which help in categorizing and analyzing financial data:</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Company</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Cost Center</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Account</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Project</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Subaccount</a:t>
            </a:r>
          </a:p>
          <a:p>
            <a:pPr marL="345441" lvl="1" indent="-172721" algn="l">
              <a:lnSpc>
                <a:spcPts val="2240"/>
              </a:lnSpc>
              <a:buAutoNum type="arabicPeriod"/>
            </a:pPr>
            <a:r>
              <a:rPr lang="en-US" sz="1600">
                <a:solidFill>
                  <a:srgbClr val="000000"/>
                </a:solidFill>
                <a:latin typeface="Montserrat"/>
                <a:ea typeface="Montserrat"/>
                <a:cs typeface="Montserrat"/>
                <a:sym typeface="Montserrat"/>
              </a:rPr>
              <a:t>Future</a:t>
            </a:r>
          </a:p>
          <a:p>
            <a:pPr marL="0" lvl="0" indent="0" algn="l">
              <a:lnSpc>
                <a:spcPts val="2240"/>
              </a:lnSpc>
            </a:pPr>
            <a:r>
              <a:rPr lang="en-US" sz="1600">
                <a:solidFill>
                  <a:srgbClr val="000000"/>
                </a:solidFill>
                <a:latin typeface="Montserrat"/>
                <a:ea typeface="Montserrat"/>
                <a:cs typeface="Montserrat"/>
                <a:sym typeface="Montserrat"/>
              </a:rPr>
              <a:t>This structure allows flexible and detailed financial reporting</a:t>
            </a:r>
          </a:p>
        </p:txBody>
      </p:sp>
      <p:sp>
        <p:nvSpPr>
          <p:cNvPr id="11" name="Freeform 11"/>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AE"/>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8859" y="2886075"/>
            <a:ext cx="906780" cy="906780"/>
          </a:xfrm>
          <a:custGeom>
            <a:avLst/>
            <a:gdLst/>
            <a:ahLst/>
            <a:cxnLst/>
            <a:rect l="l" t="t" r="r" b="b"/>
            <a:pathLst>
              <a:path w="906780" h="906780">
                <a:moveTo>
                  <a:pt x="0" y="0"/>
                </a:moveTo>
                <a:lnTo>
                  <a:pt x="906781" y="0"/>
                </a:lnTo>
                <a:lnTo>
                  <a:pt x="906781" y="906780"/>
                </a:lnTo>
                <a:lnTo>
                  <a:pt x="0" y="906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grpSp>
        <p:nvGrpSpPr>
          <p:cNvPr id="3" name="Group 3"/>
          <p:cNvGrpSpPr/>
          <p:nvPr/>
        </p:nvGrpSpPr>
        <p:grpSpPr>
          <a:xfrm>
            <a:off x="-1623060" y="731520"/>
            <a:ext cx="2354580" cy="23545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CF9C"/>
            </a:solidFill>
          </p:spPr>
          <p:txBody>
            <a:bodyPr/>
            <a:lstStyle/>
            <a:p>
              <a:endParaRPr lang="en-AE"/>
            </a:p>
          </p:txBody>
        </p:sp>
        <p:sp>
          <p:nvSpPr>
            <p:cNvPr id="5" name="TextBox 5"/>
            <p:cNvSpPr txBox="1"/>
            <p:nvPr/>
          </p:nvSpPr>
          <p:spPr>
            <a:xfrm>
              <a:off x="76200" y="123825"/>
              <a:ext cx="660400" cy="612775"/>
            </a:xfrm>
            <a:prstGeom prst="rect">
              <a:avLst/>
            </a:prstGeom>
          </p:spPr>
          <p:txBody>
            <a:bodyPr lIns="50800" tIns="50800" rIns="50800" bIns="50800" rtlCol="0" anchor="ctr"/>
            <a:lstStyle/>
            <a:p>
              <a:pPr algn="ctr">
                <a:lnSpc>
                  <a:spcPts val="1620"/>
                </a:lnSpc>
              </a:pPr>
              <a:endParaRPr/>
            </a:p>
          </p:txBody>
        </p:sp>
      </p:grpSp>
      <p:sp>
        <p:nvSpPr>
          <p:cNvPr id="6" name="Freeform 6"/>
          <p:cNvSpPr/>
          <p:nvPr/>
        </p:nvSpPr>
        <p:spPr>
          <a:xfrm>
            <a:off x="107746" y="6319230"/>
            <a:ext cx="1609177" cy="726974"/>
          </a:xfrm>
          <a:custGeom>
            <a:avLst/>
            <a:gdLst/>
            <a:ahLst/>
            <a:cxnLst/>
            <a:rect l="l" t="t" r="r" b="b"/>
            <a:pathLst>
              <a:path w="1609177" h="726974">
                <a:moveTo>
                  <a:pt x="0" y="0"/>
                </a:moveTo>
                <a:lnTo>
                  <a:pt x="1609177" y="0"/>
                </a:lnTo>
                <a:lnTo>
                  <a:pt x="1609177" y="726975"/>
                </a:lnTo>
                <a:lnTo>
                  <a:pt x="0" y="726975"/>
                </a:lnTo>
                <a:lnTo>
                  <a:pt x="0" y="0"/>
                </a:lnTo>
                <a:close/>
              </a:path>
            </a:pathLst>
          </a:custGeom>
          <a:blipFill>
            <a:blip r:embed="rId4"/>
            <a:stretch>
              <a:fillRect t="-12186" b="-12186"/>
            </a:stretch>
          </a:blipFill>
        </p:spPr>
        <p:txBody>
          <a:bodyPr/>
          <a:lstStyle/>
          <a:p>
            <a:endParaRPr lang="en-AE"/>
          </a:p>
        </p:txBody>
      </p:sp>
      <p:sp>
        <p:nvSpPr>
          <p:cNvPr id="7" name="Freeform 7"/>
          <p:cNvSpPr/>
          <p:nvPr/>
        </p:nvSpPr>
        <p:spPr>
          <a:xfrm>
            <a:off x="7778838" y="228858"/>
            <a:ext cx="1724831" cy="530026"/>
          </a:xfrm>
          <a:custGeom>
            <a:avLst/>
            <a:gdLst/>
            <a:ahLst/>
            <a:cxnLst/>
            <a:rect l="l" t="t" r="r" b="b"/>
            <a:pathLst>
              <a:path w="1724831" h="530026">
                <a:moveTo>
                  <a:pt x="0" y="0"/>
                </a:moveTo>
                <a:lnTo>
                  <a:pt x="1724832" y="0"/>
                </a:lnTo>
                <a:lnTo>
                  <a:pt x="1724832" y="530026"/>
                </a:lnTo>
                <a:lnTo>
                  <a:pt x="0" y="530026"/>
                </a:lnTo>
                <a:lnTo>
                  <a:pt x="0" y="0"/>
                </a:lnTo>
                <a:close/>
              </a:path>
            </a:pathLst>
          </a:custGeom>
          <a:blipFill>
            <a:blip r:embed="rId5"/>
            <a:stretch>
              <a:fillRect/>
            </a:stretch>
          </a:blipFill>
        </p:spPr>
        <p:txBody>
          <a:bodyPr/>
          <a:lstStyle/>
          <a:p>
            <a:endParaRPr lang="en-AE"/>
          </a:p>
        </p:txBody>
      </p:sp>
      <p:sp>
        <p:nvSpPr>
          <p:cNvPr id="8" name="Freeform 8"/>
          <p:cNvSpPr/>
          <p:nvPr/>
        </p:nvSpPr>
        <p:spPr>
          <a:xfrm>
            <a:off x="107746" y="206941"/>
            <a:ext cx="1439199" cy="1322341"/>
          </a:xfrm>
          <a:custGeom>
            <a:avLst/>
            <a:gdLst/>
            <a:ahLst/>
            <a:cxnLst/>
            <a:rect l="l" t="t" r="r" b="b"/>
            <a:pathLst>
              <a:path w="1439199" h="1322341">
                <a:moveTo>
                  <a:pt x="0" y="0"/>
                </a:moveTo>
                <a:lnTo>
                  <a:pt x="1439199" y="0"/>
                </a:lnTo>
                <a:lnTo>
                  <a:pt x="1439199" y="1322341"/>
                </a:lnTo>
                <a:lnTo>
                  <a:pt x="0" y="1322341"/>
                </a:lnTo>
                <a:lnTo>
                  <a:pt x="0" y="0"/>
                </a:lnTo>
                <a:close/>
              </a:path>
            </a:pathLst>
          </a:custGeom>
          <a:blipFill>
            <a:blip r:embed="rId6"/>
            <a:stretch>
              <a:fillRect/>
            </a:stretch>
          </a:blipFill>
        </p:spPr>
        <p:txBody>
          <a:bodyPr/>
          <a:lstStyle/>
          <a:p>
            <a:endParaRPr lang="en-AE"/>
          </a:p>
        </p:txBody>
      </p:sp>
      <p:sp>
        <p:nvSpPr>
          <p:cNvPr id="9" name="Freeform 9"/>
          <p:cNvSpPr/>
          <p:nvPr/>
        </p:nvSpPr>
        <p:spPr>
          <a:xfrm>
            <a:off x="107746" y="6169660"/>
            <a:ext cx="9753600" cy="3144561"/>
          </a:xfrm>
          <a:custGeom>
            <a:avLst/>
            <a:gdLst/>
            <a:ahLst/>
            <a:cxnLst/>
            <a:rect l="l" t="t" r="r" b="b"/>
            <a:pathLst>
              <a:path w="9753600" h="3144561">
                <a:moveTo>
                  <a:pt x="0" y="0"/>
                </a:moveTo>
                <a:lnTo>
                  <a:pt x="9753600" y="0"/>
                </a:lnTo>
                <a:lnTo>
                  <a:pt x="9753600" y="3144561"/>
                </a:lnTo>
                <a:lnTo>
                  <a:pt x="0" y="3144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E"/>
          </a:p>
        </p:txBody>
      </p:sp>
      <p:sp>
        <p:nvSpPr>
          <p:cNvPr id="10" name="Freeform 10"/>
          <p:cNvSpPr/>
          <p:nvPr/>
        </p:nvSpPr>
        <p:spPr>
          <a:xfrm>
            <a:off x="3488817" y="1133469"/>
            <a:ext cx="5533263" cy="2400761"/>
          </a:xfrm>
          <a:custGeom>
            <a:avLst/>
            <a:gdLst/>
            <a:ahLst/>
            <a:cxnLst/>
            <a:rect l="l" t="t" r="r" b="b"/>
            <a:pathLst>
              <a:path w="5533263" h="2400761">
                <a:moveTo>
                  <a:pt x="0" y="0"/>
                </a:moveTo>
                <a:lnTo>
                  <a:pt x="5533263" y="0"/>
                </a:lnTo>
                <a:lnTo>
                  <a:pt x="5533263" y="2400762"/>
                </a:lnTo>
                <a:lnTo>
                  <a:pt x="0" y="2400762"/>
                </a:lnTo>
                <a:lnTo>
                  <a:pt x="0" y="0"/>
                </a:lnTo>
                <a:close/>
              </a:path>
            </a:pathLst>
          </a:custGeom>
          <a:blipFill>
            <a:blip r:embed="rId9"/>
            <a:stretch>
              <a:fillRect b="-29644"/>
            </a:stretch>
          </a:blipFill>
          <a:ln w="47625" cap="sq">
            <a:solidFill>
              <a:srgbClr val="097441"/>
            </a:solidFill>
            <a:prstDash val="solid"/>
            <a:miter/>
          </a:ln>
        </p:spPr>
        <p:txBody>
          <a:bodyPr/>
          <a:lstStyle/>
          <a:p>
            <a:endParaRPr lang="en-AE"/>
          </a:p>
        </p:txBody>
      </p:sp>
      <p:sp>
        <p:nvSpPr>
          <p:cNvPr id="11" name="TextBox 11"/>
          <p:cNvSpPr txBox="1"/>
          <p:nvPr/>
        </p:nvSpPr>
        <p:spPr>
          <a:xfrm>
            <a:off x="731520" y="3629025"/>
            <a:ext cx="8695826" cy="1461770"/>
          </a:xfrm>
          <a:prstGeom prst="rect">
            <a:avLst/>
          </a:prstGeom>
        </p:spPr>
        <p:txBody>
          <a:bodyPr lIns="0" tIns="0" rIns="0" bIns="0" rtlCol="0" anchor="t">
            <a:spAutoFit/>
          </a:bodyPr>
          <a:lstStyle/>
          <a:p>
            <a:pPr algn="l">
              <a:lnSpc>
                <a:spcPts val="2380"/>
              </a:lnSpc>
            </a:pPr>
            <a:r>
              <a:rPr lang="en-US" sz="1700" b="1">
                <a:solidFill>
                  <a:srgbClr val="000000"/>
                </a:solidFill>
                <a:latin typeface="Montserrat Bold"/>
                <a:ea typeface="Montserrat Bold"/>
                <a:cs typeface="Montserrat Bold"/>
                <a:sym typeface="Montserrat Bold"/>
              </a:rPr>
              <a:t>Title</a:t>
            </a:r>
            <a:r>
              <a:rPr lang="en-US" sz="1700">
                <a:solidFill>
                  <a:srgbClr val="000000"/>
                </a:solidFill>
                <a:latin typeface="Montserrat"/>
                <a:ea typeface="Montserrat"/>
                <a:cs typeface="Montserrat"/>
                <a:sym typeface="Montserrat"/>
              </a:rPr>
              <a:t>: Setting Up Value Sets</a:t>
            </a:r>
          </a:p>
          <a:p>
            <a:pPr algn="l">
              <a:lnSpc>
                <a:spcPts val="2380"/>
              </a:lnSpc>
            </a:pPr>
            <a:r>
              <a:rPr lang="en-US" sz="1700" b="1">
                <a:solidFill>
                  <a:srgbClr val="000000"/>
                </a:solidFill>
                <a:latin typeface="Montserrat Bold"/>
                <a:ea typeface="Montserrat Bold"/>
                <a:cs typeface="Montserrat Bold"/>
                <a:sym typeface="Montserrat Bold"/>
              </a:rPr>
              <a:t>Content:</a:t>
            </a:r>
          </a:p>
          <a:p>
            <a:pPr marL="0" lvl="0" indent="0" algn="l">
              <a:lnSpc>
                <a:spcPts val="2380"/>
              </a:lnSpc>
            </a:pPr>
            <a:r>
              <a:rPr lang="en-US" sz="1700">
                <a:solidFill>
                  <a:srgbClr val="000000"/>
                </a:solidFill>
                <a:latin typeface="Montserrat"/>
                <a:ea typeface="Montserrat"/>
                <a:cs typeface="Montserrat"/>
                <a:sym typeface="Montserrat"/>
              </a:rPr>
              <a:t>"In this step, I created Value Sets for each COA segment. These define the valid values that can be entered for each segment. Proper setup ensures data integrity and standardization across the accounting system</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7437</Words>
  <Application>Microsoft Office PowerPoint</Application>
  <PresentationFormat>Custom</PresentationFormat>
  <Paragraphs>555</Paragraphs>
  <Slides>66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Montserrat Bold</vt:lpstr>
      <vt:lpstr>Montserrat</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AHC Presentation </dc:title>
  <cp:lastModifiedBy>20312021100656</cp:lastModifiedBy>
  <cp:revision>2</cp:revision>
  <dcterms:created xsi:type="dcterms:W3CDTF">2006-08-16T00:00:00Z</dcterms:created>
  <dcterms:modified xsi:type="dcterms:W3CDTF">2025-05-13T13:19:38Z</dcterms:modified>
  <dc:identifier>DAGlrTR7LYw</dc:identifier>
</cp:coreProperties>
</file>